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6"/>
  </p:notesMasterIdLst>
  <p:sldIdLst>
    <p:sldId id="420" r:id="rId2"/>
    <p:sldId id="421" r:id="rId3"/>
    <p:sldId id="257" r:id="rId4"/>
    <p:sldId id="396" r:id="rId5"/>
    <p:sldId id="395" r:id="rId6"/>
    <p:sldId id="397" r:id="rId7"/>
    <p:sldId id="260" r:id="rId8"/>
    <p:sldId id="542" r:id="rId9"/>
    <p:sldId id="541" r:id="rId10"/>
    <p:sldId id="547" r:id="rId11"/>
    <p:sldId id="549" r:id="rId12"/>
    <p:sldId id="365" r:id="rId13"/>
    <p:sldId id="398" r:id="rId14"/>
    <p:sldId id="543" r:id="rId15"/>
    <p:sldId id="261" r:id="rId16"/>
    <p:sldId id="262" r:id="rId17"/>
    <p:sldId id="344" r:id="rId18"/>
    <p:sldId id="345" r:id="rId19"/>
    <p:sldId id="346" r:id="rId20"/>
    <p:sldId id="347" r:id="rId21"/>
    <p:sldId id="348" r:id="rId22"/>
    <p:sldId id="366" r:id="rId23"/>
    <p:sldId id="551" r:id="rId24"/>
    <p:sldId id="263" r:id="rId25"/>
    <p:sldId id="544" r:id="rId26"/>
    <p:sldId id="553" r:id="rId27"/>
    <p:sldId id="264" r:id="rId28"/>
    <p:sldId id="367" r:id="rId29"/>
    <p:sldId id="554" r:id="rId30"/>
    <p:sldId id="265" r:id="rId31"/>
    <p:sldId id="266" r:id="rId32"/>
    <p:sldId id="267" r:id="rId33"/>
    <p:sldId id="268" r:id="rId34"/>
    <p:sldId id="269" r:id="rId35"/>
    <p:sldId id="270" r:id="rId36"/>
    <p:sldId id="272" r:id="rId37"/>
    <p:sldId id="556" r:id="rId38"/>
    <p:sldId id="399" r:id="rId39"/>
    <p:sldId id="273" r:id="rId40"/>
    <p:sldId id="274" r:id="rId41"/>
    <p:sldId id="275" r:id="rId42"/>
    <p:sldId id="276" r:id="rId43"/>
    <p:sldId id="277" r:id="rId44"/>
    <p:sldId id="558" r:id="rId45"/>
    <p:sldId id="278" r:id="rId46"/>
    <p:sldId id="559" r:id="rId47"/>
    <p:sldId id="560" r:id="rId48"/>
    <p:sldId id="561" r:id="rId49"/>
    <p:sldId id="279" r:id="rId50"/>
    <p:sldId id="400" r:id="rId51"/>
    <p:sldId id="280" r:id="rId52"/>
    <p:sldId id="281" r:id="rId53"/>
    <p:sldId id="349" r:id="rId54"/>
    <p:sldId id="570" r:id="rId55"/>
    <p:sldId id="569" r:id="rId56"/>
    <p:sldId id="350" r:id="rId57"/>
    <p:sldId id="351" r:id="rId58"/>
    <p:sldId id="352" r:id="rId59"/>
    <p:sldId id="353" r:id="rId60"/>
    <p:sldId id="282" r:id="rId61"/>
    <p:sldId id="401" r:id="rId62"/>
    <p:sldId id="283" r:id="rId63"/>
    <p:sldId id="284" r:id="rId64"/>
    <p:sldId id="562" r:id="rId65"/>
    <p:sldId id="563" r:id="rId66"/>
    <p:sldId id="564" r:id="rId67"/>
    <p:sldId id="402" r:id="rId68"/>
    <p:sldId id="285" r:id="rId69"/>
    <p:sldId id="286" r:id="rId70"/>
    <p:sldId id="565" r:id="rId71"/>
    <p:sldId id="566" r:id="rId72"/>
    <p:sldId id="567" r:id="rId73"/>
    <p:sldId id="568" r:id="rId74"/>
    <p:sldId id="368" r:id="rId75"/>
    <p:sldId id="287" r:id="rId76"/>
    <p:sldId id="288" r:id="rId77"/>
    <p:sldId id="289" r:id="rId78"/>
    <p:sldId id="403" r:id="rId79"/>
    <p:sldId id="290" r:id="rId80"/>
    <p:sldId id="292" r:id="rId81"/>
    <p:sldId id="293" r:id="rId82"/>
    <p:sldId id="404" r:id="rId83"/>
    <p:sldId id="291" r:id="rId84"/>
    <p:sldId id="294" r:id="rId85"/>
    <p:sldId id="295" r:id="rId86"/>
    <p:sldId id="296" r:id="rId87"/>
    <p:sldId id="405" r:id="rId88"/>
    <p:sldId id="297" r:id="rId89"/>
    <p:sldId id="406" r:id="rId90"/>
    <p:sldId id="369" r:id="rId91"/>
    <p:sldId id="298" r:id="rId92"/>
    <p:sldId id="413" r:id="rId93"/>
    <p:sldId id="299" r:id="rId94"/>
    <p:sldId id="407" r:id="rId95"/>
    <p:sldId id="300" r:id="rId96"/>
    <p:sldId id="301" r:id="rId97"/>
    <p:sldId id="302" r:id="rId98"/>
    <p:sldId id="370" r:id="rId99"/>
    <p:sldId id="304" r:id="rId100"/>
    <p:sldId id="371" r:id="rId101"/>
    <p:sldId id="305" r:id="rId102"/>
    <p:sldId id="571" r:id="rId103"/>
    <p:sldId id="572" r:id="rId104"/>
    <p:sldId id="573" r:id="rId105"/>
    <p:sldId id="574" r:id="rId106"/>
    <p:sldId id="575" r:id="rId107"/>
    <p:sldId id="576" r:id="rId108"/>
    <p:sldId id="306" r:id="rId109"/>
    <p:sldId id="307" r:id="rId110"/>
    <p:sldId id="372" r:id="rId111"/>
    <p:sldId id="408" r:id="rId112"/>
    <p:sldId id="308" r:id="rId113"/>
    <p:sldId id="414" r:id="rId114"/>
    <p:sldId id="415" r:id="rId115"/>
    <p:sldId id="373" r:id="rId116"/>
    <p:sldId id="409" r:id="rId117"/>
    <p:sldId id="310" r:id="rId118"/>
    <p:sldId id="311" r:id="rId119"/>
    <p:sldId id="411" r:id="rId120"/>
    <p:sldId id="374" r:id="rId121"/>
    <p:sldId id="312" r:id="rId122"/>
    <p:sldId id="577" r:id="rId123"/>
    <p:sldId id="354" r:id="rId124"/>
    <p:sldId id="355" r:id="rId125"/>
    <p:sldId id="357" r:id="rId126"/>
    <p:sldId id="313" r:id="rId127"/>
    <p:sldId id="375" r:id="rId128"/>
    <p:sldId id="579" r:id="rId129"/>
    <p:sldId id="314" r:id="rId130"/>
    <p:sldId id="315" r:id="rId131"/>
    <p:sldId id="376" r:id="rId132"/>
    <p:sldId id="316" r:id="rId133"/>
    <p:sldId id="317" r:id="rId134"/>
    <p:sldId id="416" r:id="rId135"/>
    <p:sldId id="318" r:id="rId136"/>
    <p:sldId id="377" r:id="rId137"/>
    <p:sldId id="581" r:id="rId138"/>
    <p:sldId id="319" r:id="rId139"/>
    <p:sldId id="320" r:id="rId140"/>
    <p:sldId id="378" r:id="rId141"/>
    <p:sldId id="321" r:id="rId142"/>
    <p:sldId id="358" r:id="rId143"/>
    <p:sldId id="359" r:id="rId144"/>
    <p:sldId id="360" r:id="rId145"/>
    <p:sldId id="363" r:id="rId146"/>
    <p:sldId id="364" r:id="rId147"/>
    <p:sldId id="361" r:id="rId148"/>
    <p:sldId id="362" r:id="rId149"/>
    <p:sldId id="322" r:id="rId150"/>
    <p:sldId id="379" r:id="rId151"/>
    <p:sldId id="323" r:id="rId152"/>
    <p:sldId id="417" r:id="rId153"/>
    <p:sldId id="380" r:id="rId154"/>
    <p:sldId id="324" r:id="rId155"/>
    <p:sldId id="381" r:id="rId156"/>
    <p:sldId id="325" r:id="rId157"/>
    <p:sldId id="326" r:id="rId158"/>
    <p:sldId id="329" r:id="rId159"/>
    <p:sldId id="391" r:id="rId160"/>
    <p:sldId id="382" r:id="rId161"/>
    <p:sldId id="383" r:id="rId162"/>
    <p:sldId id="340" r:id="rId163"/>
    <p:sldId id="341" r:id="rId164"/>
    <p:sldId id="392" r:id="rId165"/>
    <p:sldId id="342" r:id="rId166"/>
    <p:sldId id="343" r:id="rId167"/>
    <p:sldId id="330" r:id="rId168"/>
    <p:sldId id="393" r:id="rId169"/>
    <p:sldId id="331" r:id="rId170"/>
    <p:sldId id="332" r:id="rId171"/>
    <p:sldId id="394" r:id="rId172"/>
    <p:sldId id="333" r:id="rId173"/>
    <p:sldId id="334" r:id="rId174"/>
    <p:sldId id="384" r:id="rId175"/>
    <p:sldId id="335" r:id="rId176"/>
    <p:sldId id="418" r:id="rId177"/>
    <p:sldId id="385" r:id="rId178"/>
    <p:sldId id="386" r:id="rId179"/>
    <p:sldId id="390" r:id="rId180"/>
    <p:sldId id="388" r:id="rId181"/>
    <p:sldId id="337" r:id="rId182"/>
    <p:sldId id="338" r:id="rId183"/>
    <p:sldId id="412" r:id="rId184"/>
    <p:sldId id="389" r:id="rId1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9" autoAdjust="0"/>
    <p:restoredTop sz="94622" autoAdjust="0"/>
  </p:normalViewPr>
  <p:slideViewPr>
    <p:cSldViewPr>
      <p:cViewPr varScale="1">
        <p:scale>
          <a:sx n="63" d="100"/>
          <a:sy n="63" d="100"/>
        </p:scale>
        <p:origin x="1380" y="52"/>
      </p:cViewPr>
      <p:guideLst>
        <p:guide orient="horz" pos="2160"/>
        <p:guide pos="2880"/>
      </p:guideLst>
    </p:cSldViewPr>
  </p:slideViewPr>
  <p:outlineViewPr>
    <p:cViewPr>
      <p:scale>
        <a:sx n="33" d="100"/>
        <a:sy n="33" d="100"/>
      </p:scale>
      <p:origin x="0" y="2250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986F1C-E87F-4177-B0BE-120EB3645489}" type="datetimeFigureOut">
              <a:rPr lang="en-US" smtClean="0"/>
              <a:pPr/>
              <a:t>06-Apr-21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809D6E-8006-4546-B0DC-C7DB22C17C44}"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809D6E-8006-4546-B0DC-C7DB22C17C44}" type="slidenum">
              <a:rPr lang="en-GB" smtClean="0"/>
              <a:pPr/>
              <a:t>22</a:t>
            </a:fld>
            <a:endParaRPr lang="en-GB"/>
          </a:p>
        </p:txBody>
      </p:sp>
    </p:spTree>
    <p:extLst>
      <p:ext uri="{BB962C8B-B14F-4D97-AF65-F5344CB8AC3E}">
        <p14:creationId xmlns:p14="http://schemas.microsoft.com/office/powerpoint/2010/main" val="306754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809D6E-8006-4546-B0DC-C7DB22C17C44}" type="slidenum">
              <a:rPr lang="en-GB" smtClean="0"/>
              <a:pPr/>
              <a:t>65</a:t>
            </a:fld>
            <a:endParaRPr lang="en-GB"/>
          </a:p>
        </p:txBody>
      </p:sp>
    </p:spTree>
    <p:extLst>
      <p:ext uri="{BB962C8B-B14F-4D97-AF65-F5344CB8AC3E}">
        <p14:creationId xmlns:p14="http://schemas.microsoft.com/office/powerpoint/2010/main" val="3225566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9D6E-8006-4546-B0DC-C7DB22C17C4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108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809D6E-8006-4546-B0DC-C7DB22C17C44}" type="slidenum">
              <a:rPr lang="en-GB" smtClean="0"/>
              <a:pPr/>
              <a:t>143</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3F9D726-9848-41FF-9466-54B946E96915}" type="datetimeFigureOut">
              <a:rPr lang="en-US" smtClean="0"/>
              <a:pPr/>
              <a:t>06-Apr-21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3F9D726-9848-41FF-9466-54B946E96915}" type="datetimeFigureOut">
              <a:rPr lang="en-US" smtClean="0"/>
              <a:pPr/>
              <a:t>06-Apr-21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3F9D726-9848-41FF-9466-54B946E96915}" type="datetimeFigureOut">
              <a:rPr lang="en-US" smtClean="0"/>
              <a:pPr/>
              <a:t>06-Apr-21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3F9D726-9848-41FF-9466-54B946E96915}" type="datetimeFigureOut">
              <a:rPr lang="en-US" smtClean="0"/>
              <a:pPr/>
              <a:t>06-Apr-21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F9D726-9848-41FF-9466-54B946E96915}" type="datetimeFigureOut">
              <a:rPr lang="en-US" smtClean="0"/>
              <a:pPr/>
              <a:t>06-Apr-21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3F9D726-9848-41FF-9466-54B946E96915}" type="datetimeFigureOut">
              <a:rPr lang="en-US" smtClean="0"/>
              <a:pPr/>
              <a:t>06-Apr-21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3F9D726-9848-41FF-9466-54B946E96915}" type="datetimeFigureOut">
              <a:rPr lang="en-US" smtClean="0"/>
              <a:pPr/>
              <a:t>06-Apr-21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3F9D726-9848-41FF-9466-54B946E96915}" type="datetimeFigureOut">
              <a:rPr lang="en-US" smtClean="0"/>
              <a:pPr/>
              <a:t>06-Apr-21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F9D726-9848-41FF-9466-54B946E96915}" type="datetimeFigureOut">
              <a:rPr lang="en-US" smtClean="0"/>
              <a:pPr/>
              <a:t>06-Apr-21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F9D726-9848-41FF-9466-54B946E96915}" type="datetimeFigureOut">
              <a:rPr lang="en-US" smtClean="0"/>
              <a:pPr/>
              <a:t>06-Apr-21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F9D726-9848-41FF-9466-54B946E96915}" type="datetimeFigureOut">
              <a:rPr lang="en-US" smtClean="0"/>
              <a:pPr/>
              <a:t>06-Apr-21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FEC0E5-82F5-4A54-9505-872820B062FD}"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9D726-9848-41FF-9466-54B946E96915}" type="datetimeFigureOut">
              <a:rPr lang="en-US" smtClean="0"/>
              <a:pPr/>
              <a:t>06-Apr-21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FEC0E5-82F5-4A54-9505-872820B062FD}"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7B03F8-D715-4090-9B0F-22580C78F628}"/>
              </a:ext>
            </a:extLst>
          </p:cNvPr>
          <p:cNvSpPr txBox="1"/>
          <p:nvPr/>
        </p:nvSpPr>
        <p:spPr>
          <a:xfrm>
            <a:off x="1043608" y="2636912"/>
            <a:ext cx="7416824" cy="1446550"/>
          </a:xfrm>
          <a:prstGeom prst="rect">
            <a:avLst/>
          </a:prstGeom>
          <a:noFill/>
        </p:spPr>
        <p:txBody>
          <a:bodyPr wrap="square">
            <a:spAutoFit/>
          </a:bodyPr>
          <a:lstStyle/>
          <a:p>
            <a:pPr algn="ctr"/>
            <a:r>
              <a:rPr lang="en-US" sz="4400" b="1" dirty="0"/>
              <a:t>DIVISION </a:t>
            </a:r>
          </a:p>
          <a:p>
            <a:pPr algn="ctr"/>
            <a:r>
              <a:rPr lang="en-US" sz="4400" b="1" dirty="0"/>
              <a:t>SPERMATOPHYTA</a:t>
            </a:r>
            <a:endParaRPr lang="en-US" sz="4400" dirty="0"/>
          </a:p>
        </p:txBody>
      </p:sp>
    </p:spTree>
    <p:extLst>
      <p:ext uri="{BB962C8B-B14F-4D97-AF65-F5344CB8AC3E}">
        <p14:creationId xmlns:p14="http://schemas.microsoft.com/office/powerpoint/2010/main" val="4209470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 result for vernation in cycads - images">
            <a:extLst>
              <a:ext uri="{FF2B5EF4-FFF2-40B4-BE49-F238E27FC236}">
                <a16:creationId xmlns:a16="http://schemas.microsoft.com/office/drawing/2014/main" id="{72BB1106-7C71-48D9-9E6D-D7A25F592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836712"/>
            <a:ext cx="7200800"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788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88640"/>
            <a:ext cx="8075240" cy="504056"/>
          </a:xfrm>
        </p:spPr>
        <p:txBody>
          <a:bodyPr>
            <a:normAutofit fontScale="90000"/>
          </a:bodyPr>
          <a:lstStyle/>
          <a:p>
            <a:r>
              <a:rPr lang="en-GB" sz="3100" b="1" dirty="0"/>
              <a:t>GROSS MORPHOLOGY OF FLOWERS </a:t>
            </a:r>
            <a:r>
              <a:rPr lang="en-GB" sz="3100" b="1" i="1" dirty="0"/>
              <a:t>Cont’d</a:t>
            </a:r>
          </a:p>
        </p:txBody>
      </p:sp>
      <p:sp>
        <p:nvSpPr>
          <p:cNvPr id="3" name="Content Placeholder 2"/>
          <p:cNvSpPr>
            <a:spLocks noGrp="1"/>
          </p:cNvSpPr>
          <p:nvPr>
            <p:ph idx="1"/>
          </p:nvPr>
        </p:nvSpPr>
        <p:spPr>
          <a:xfrm>
            <a:off x="457200" y="836712"/>
            <a:ext cx="8435280" cy="5472608"/>
          </a:xfrm>
        </p:spPr>
        <p:txBody>
          <a:bodyPr>
            <a:normAutofit fontScale="25000" lnSpcReduction="20000"/>
          </a:bodyPr>
          <a:lstStyle/>
          <a:p>
            <a:r>
              <a:rPr lang="en-US" sz="16000" b="1" dirty="0"/>
              <a:t>Flowers, </a:t>
            </a:r>
            <a:r>
              <a:rPr lang="en-US" sz="16000" dirty="0"/>
              <a:t>like</a:t>
            </a:r>
            <a:r>
              <a:rPr lang="en-US" sz="16000" b="1" dirty="0"/>
              <a:t> strobili</a:t>
            </a:r>
            <a:r>
              <a:rPr lang="en-US" sz="16000" dirty="0"/>
              <a:t>, are stems in which the apical meristems have differentiated completely, so that the meristem is ‘used up’.</a:t>
            </a:r>
          </a:p>
          <a:p>
            <a:r>
              <a:rPr lang="en-US" sz="16000" dirty="0"/>
              <a:t>In flowers, as in strobili, the axis, or receptacle that bears the sporophylls (stamens and pistils) has short internodes, so that the sporophylls are borne either in a tight spiral or in a seemingly whorled and cyclic arrangement. </a:t>
            </a:r>
          </a:p>
          <a:p>
            <a:pPr>
              <a:buNone/>
            </a:pPr>
            <a:r>
              <a:rPr lang="en-US" sz="12300" dirty="0"/>
              <a:t> </a:t>
            </a:r>
            <a:endParaRPr lang="en-GB" sz="12300" dirty="0"/>
          </a:p>
          <a:p>
            <a:endParaRPr lang="en-GB"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332656"/>
            <a:ext cx="6768752" cy="432048"/>
          </a:xfrm>
        </p:spPr>
        <p:txBody>
          <a:bodyPr>
            <a:normAutofit fontScale="90000"/>
          </a:bodyPr>
          <a:lstStyle/>
          <a:p>
            <a:br>
              <a:rPr lang="en-GB" dirty="0"/>
            </a:br>
            <a:r>
              <a:rPr lang="en-GB" dirty="0"/>
              <a:t>MORPHOLOGY Cont’d.</a:t>
            </a:r>
          </a:p>
        </p:txBody>
      </p:sp>
      <p:sp>
        <p:nvSpPr>
          <p:cNvPr id="3" name="Content Placeholder 2"/>
          <p:cNvSpPr>
            <a:spLocks noGrp="1"/>
          </p:cNvSpPr>
          <p:nvPr>
            <p:ph idx="1"/>
          </p:nvPr>
        </p:nvSpPr>
        <p:spPr>
          <a:xfrm>
            <a:off x="457200" y="1124744"/>
            <a:ext cx="8229600" cy="5616624"/>
          </a:xfrm>
        </p:spPr>
        <p:txBody>
          <a:bodyPr>
            <a:normAutofit lnSpcReduction="10000"/>
          </a:bodyPr>
          <a:lstStyle/>
          <a:p>
            <a:r>
              <a:rPr lang="en-US" sz="3600" dirty="0"/>
              <a:t>In the case where they are in whorled and cyclic arrangement, three, four, or five </a:t>
            </a:r>
            <a:r>
              <a:rPr lang="en-US" sz="3600" dirty="0" err="1"/>
              <a:t>sporophylls</a:t>
            </a:r>
            <a:r>
              <a:rPr lang="en-US" sz="3600" dirty="0"/>
              <a:t> usually arise at a given level of the axis. </a:t>
            </a:r>
          </a:p>
          <a:p>
            <a:r>
              <a:rPr lang="en-US" sz="3600" dirty="0"/>
              <a:t>In addition to the </a:t>
            </a:r>
            <a:r>
              <a:rPr lang="en-US" sz="3600" dirty="0" err="1"/>
              <a:t>sporophylls</a:t>
            </a:r>
            <a:r>
              <a:rPr lang="en-US" sz="3600" dirty="0"/>
              <a:t>, floral axes usually bear sterile appendages called </a:t>
            </a:r>
            <a:r>
              <a:rPr lang="en-US" sz="3600" b="1" dirty="0"/>
              <a:t>Sepals</a:t>
            </a:r>
            <a:r>
              <a:rPr lang="en-US" sz="3600" dirty="0"/>
              <a:t>(collectively, the </a:t>
            </a:r>
            <a:r>
              <a:rPr lang="en-US" sz="3600" b="1" dirty="0"/>
              <a:t>Calyx</a:t>
            </a:r>
            <a:r>
              <a:rPr lang="en-US" sz="3600" dirty="0"/>
              <a:t>), which are generally green (but sometimes other </a:t>
            </a:r>
            <a:r>
              <a:rPr lang="en-US" sz="3600" dirty="0" err="1"/>
              <a:t>colours</a:t>
            </a:r>
            <a:r>
              <a:rPr lang="en-US" sz="3600" dirty="0"/>
              <a:t>), and </a:t>
            </a:r>
            <a:r>
              <a:rPr lang="en-US" sz="3600" b="1" dirty="0"/>
              <a:t>Petals</a:t>
            </a:r>
            <a:r>
              <a:rPr lang="en-US" sz="3600" dirty="0"/>
              <a:t> (collectively, the </a:t>
            </a:r>
            <a:r>
              <a:rPr lang="en-US" sz="3600" b="1" dirty="0"/>
              <a:t>Corolla</a:t>
            </a:r>
            <a:r>
              <a:rPr lang="en-US" sz="3600" dirty="0"/>
              <a:t>).</a:t>
            </a:r>
          </a:p>
          <a:p>
            <a:pPr>
              <a:buNone/>
            </a:pPr>
            <a:endParaRPr lang="en-GB"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8632A6C-17B0-42B4-899B-D25182621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0" y="476672"/>
            <a:ext cx="8280920" cy="604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19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imple flower">
            <a:extLst>
              <a:ext uri="{FF2B5EF4-FFF2-40B4-BE49-F238E27FC236}">
                <a16:creationId xmlns:a16="http://schemas.microsoft.com/office/drawing/2014/main" id="{6BCEC9BA-A251-4402-BB33-9A4A804A8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55" y="1052736"/>
            <a:ext cx="8180109"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6195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lower petals">
            <a:extLst>
              <a:ext uri="{FF2B5EF4-FFF2-40B4-BE49-F238E27FC236}">
                <a16:creationId xmlns:a16="http://schemas.microsoft.com/office/drawing/2014/main" id="{E20E42C0-8C19-4133-B18B-D27FCE9A6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641153"/>
            <a:ext cx="7992888" cy="580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14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flower sepals">
            <a:extLst>
              <a:ext uri="{FF2B5EF4-FFF2-40B4-BE49-F238E27FC236}">
                <a16:creationId xmlns:a16="http://schemas.microsoft.com/office/drawing/2014/main" id="{A0AE2007-8E9A-48C2-8C53-A3D054C01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60648"/>
            <a:ext cx="6768752"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9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B44A0D0A-18AB-4573-BF8F-EDC5DAFB1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89" y="836712"/>
            <a:ext cx="7634622" cy="5089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21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e the source image">
            <a:extLst>
              <a:ext uri="{FF2B5EF4-FFF2-40B4-BE49-F238E27FC236}">
                <a16:creationId xmlns:a16="http://schemas.microsoft.com/office/drawing/2014/main" id="{F2905363-4A9E-491C-A3F7-D13BCA548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5" y="476672"/>
            <a:ext cx="7848872" cy="597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465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br>
              <a:rPr lang="en-GB" dirty="0"/>
            </a:br>
            <a:br>
              <a:rPr lang="en-GB" dirty="0"/>
            </a:br>
            <a:r>
              <a:rPr lang="en-GB" sz="4000" b="1" dirty="0"/>
              <a:t>MORPHOLOGY </a:t>
            </a:r>
            <a:r>
              <a:rPr lang="en-GB" sz="4000" b="1" i="1" dirty="0"/>
              <a:t>Cont’d.</a:t>
            </a:r>
          </a:p>
        </p:txBody>
      </p:sp>
      <p:sp>
        <p:nvSpPr>
          <p:cNvPr id="3" name="Content Placeholder 2"/>
          <p:cNvSpPr>
            <a:spLocks noGrp="1"/>
          </p:cNvSpPr>
          <p:nvPr>
            <p:ph idx="1"/>
          </p:nvPr>
        </p:nvSpPr>
        <p:spPr>
          <a:xfrm>
            <a:off x="457200" y="1600200"/>
            <a:ext cx="8229600" cy="4983162"/>
          </a:xfrm>
        </p:spPr>
        <p:txBody>
          <a:bodyPr>
            <a:normAutofit/>
          </a:bodyPr>
          <a:lstStyle/>
          <a:p>
            <a:r>
              <a:rPr lang="en-US" sz="3600" dirty="0"/>
              <a:t>When petals and sepals are not clearly different from each other, they are called </a:t>
            </a:r>
            <a:r>
              <a:rPr lang="en-US" sz="3600" b="1" dirty="0" err="1"/>
              <a:t>Tepals</a:t>
            </a:r>
            <a:r>
              <a:rPr lang="en-US" sz="3600" dirty="0"/>
              <a:t>.</a:t>
            </a:r>
          </a:p>
          <a:p>
            <a:r>
              <a:rPr lang="en-US" sz="3600" dirty="0"/>
              <a:t>The sepals and the petals together comprise the </a:t>
            </a:r>
            <a:r>
              <a:rPr lang="en-US" sz="3600" b="1" dirty="0" err="1"/>
              <a:t>Perianth</a:t>
            </a:r>
            <a:r>
              <a:rPr lang="en-US" sz="3600" dirty="0"/>
              <a:t>. </a:t>
            </a:r>
            <a:endParaRPr lang="en-GB" sz="3600" dirty="0"/>
          </a:p>
          <a:p>
            <a:r>
              <a:rPr lang="en-US" sz="3600" dirty="0"/>
              <a:t> The </a:t>
            </a:r>
            <a:r>
              <a:rPr lang="en-US" sz="3600" b="1" dirty="0"/>
              <a:t>Essential</a:t>
            </a:r>
            <a:r>
              <a:rPr lang="en-US" sz="3600" dirty="0"/>
              <a:t> parts of the flower are the </a:t>
            </a:r>
            <a:r>
              <a:rPr lang="en-US" sz="3600" b="1" dirty="0" err="1"/>
              <a:t>sporophylls</a:t>
            </a:r>
            <a:r>
              <a:rPr lang="en-US" sz="3600" dirty="0"/>
              <a:t>. </a:t>
            </a:r>
            <a:endParaRPr lang="en-GB" sz="36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GB" dirty="0"/>
            </a:br>
            <a:r>
              <a:rPr lang="en-GB" sz="3600" b="1" dirty="0"/>
              <a:t>MORPHOLOGY </a:t>
            </a:r>
            <a:r>
              <a:rPr lang="en-GB" sz="3600" b="1" i="1" dirty="0"/>
              <a:t>Cont’d.</a:t>
            </a:r>
          </a:p>
        </p:txBody>
      </p:sp>
      <p:sp>
        <p:nvSpPr>
          <p:cNvPr id="3" name="Content Placeholder 2"/>
          <p:cNvSpPr>
            <a:spLocks noGrp="1"/>
          </p:cNvSpPr>
          <p:nvPr>
            <p:ph idx="1"/>
          </p:nvPr>
        </p:nvSpPr>
        <p:spPr>
          <a:xfrm>
            <a:off x="457200" y="1052736"/>
            <a:ext cx="8229600" cy="5530626"/>
          </a:xfrm>
        </p:spPr>
        <p:txBody>
          <a:bodyPr>
            <a:noAutofit/>
          </a:bodyPr>
          <a:lstStyle/>
          <a:p>
            <a:r>
              <a:rPr lang="en-US" sz="4000" dirty="0"/>
              <a:t>In angiosperms, the </a:t>
            </a:r>
            <a:r>
              <a:rPr lang="en-US" sz="4000" b="1" dirty="0" err="1"/>
              <a:t>microsporophylls</a:t>
            </a:r>
            <a:r>
              <a:rPr lang="en-US" sz="4000" dirty="0"/>
              <a:t> are known as </a:t>
            </a:r>
            <a:r>
              <a:rPr lang="en-US" sz="4000" b="1" dirty="0"/>
              <a:t>Stamens</a:t>
            </a:r>
            <a:r>
              <a:rPr lang="en-US" sz="4000" dirty="0"/>
              <a:t> and the</a:t>
            </a:r>
            <a:r>
              <a:rPr lang="en-US" sz="4000" b="1" dirty="0"/>
              <a:t> </a:t>
            </a:r>
            <a:r>
              <a:rPr lang="en-US" sz="4000" b="1" dirty="0" err="1"/>
              <a:t>megasporophylls</a:t>
            </a:r>
            <a:r>
              <a:rPr lang="en-US" sz="4000" b="1" dirty="0"/>
              <a:t> </a:t>
            </a:r>
            <a:r>
              <a:rPr lang="en-US" sz="4000" dirty="0"/>
              <a:t>or fused groups of them are known as</a:t>
            </a:r>
            <a:r>
              <a:rPr lang="en-US" sz="4000" b="1" dirty="0"/>
              <a:t> Pistils</a:t>
            </a:r>
            <a:r>
              <a:rPr lang="en-US" sz="4000" dirty="0"/>
              <a:t>. </a:t>
            </a:r>
          </a:p>
          <a:p>
            <a:r>
              <a:rPr lang="en-US" sz="4000" dirty="0"/>
              <a:t>Stamens produce </a:t>
            </a:r>
            <a:r>
              <a:rPr lang="en-US" sz="4000" b="1" dirty="0"/>
              <a:t>microspores</a:t>
            </a:r>
            <a:r>
              <a:rPr lang="en-US" sz="4000" dirty="0"/>
              <a:t> (</a:t>
            </a:r>
            <a:r>
              <a:rPr lang="en-US" sz="4000" b="1" dirty="0"/>
              <a:t>pollen grains</a:t>
            </a:r>
            <a:r>
              <a:rPr lang="en-US" sz="4000" dirty="0"/>
              <a:t>) and pistils produce </a:t>
            </a:r>
            <a:r>
              <a:rPr lang="en-US" sz="4000" b="1" dirty="0"/>
              <a:t>megaspores</a:t>
            </a:r>
            <a:r>
              <a:rPr lang="en-US" sz="4000" dirty="0"/>
              <a:t> (within their </a:t>
            </a:r>
            <a:r>
              <a:rPr lang="en-US" sz="4000" b="1" dirty="0"/>
              <a:t>ovules</a:t>
            </a:r>
            <a:r>
              <a:rPr lang="en-US" sz="4000"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7E2A6C0F-B0BA-4976-B7FC-D9A2E359C1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48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8339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sz="4000" b="1" dirty="0"/>
              <a:t>MORPHOLOGY </a:t>
            </a:r>
            <a:r>
              <a:rPr lang="en-GB" sz="4000" b="1" i="1" dirty="0"/>
              <a:t>Cont’d.</a:t>
            </a:r>
          </a:p>
        </p:txBody>
      </p:sp>
      <p:sp>
        <p:nvSpPr>
          <p:cNvPr id="3" name="Content Placeholder 2"/>
          <p:cNvSpPr>
            <a:spLocks noGrp="1"/>
          </p:cNvSpPr>
          <p:nvPr>
            <p:ph idx="1"/>
          </p:nvPr>
        </p:nvSpPr>
        <p:spPr/>
        <p:txBody>
          <a:bodyPr>
            <a:normAutofit/>
          </a:bodyPr>
          <a:lstStyle/>
          <a:p>
            <a:r>
              <a:rPr lang="en-US" sz="4000" dirty="0"/>
              <a:t>Stamens and pistils of angiosperms probably correspond especially in function to the </a:t>
            </a:r>
            <a:r>
              <a:rPr lang="en-US" sz="4000" b="1" dirty="0" err="1"/>
              <a:t>microsporophylls</a:t>
            </a:r>
            <a:r>
              <a:rPr lang="en-US" sz="4000" dirty="0"/>
              <a:t> and </a:t>
            </a:r>
            <a:r>
              <a:rPr lang="en-US" sz="4000" b="1" dirty="0" err="1"/>
              <a:t>megasporophylls</a:t>
            </a:r>
            <a:r>
              <a:rPr lang="en-US" sz="4000" dirty="0"/>
              <a:t>, respectively, of both gymnosperms and certain seedless vascular plants.</a:t>
            </a:r>
          </a:p>
          <a:p>
            <a:endParaRPr lang="en-GB"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034F7F-057E-47EB-9658-451561224ACA}"/>
              </a:ext>
            </a:extLst>
          </p:cNvPr>
          <p:cNvSpPr/>
          <p:nvPr/>
        </p:nvSpPr>
        <p:spPr>
          <a:xfrm>
            <a:off x="755576" y="908720"/>
            <a:ext cx="7920880" cy="3170099"/>
          </a:xfrm>
          <a:prstGeom prst="rect">
            <a:avLst/>
          </a:prstGeom>
        </p:spPr>
        <p:txBody>
          <a:bodyPr wrap="square">
            <a:spAutoFit/>
          </a:bodyPr>
          <a:lstStyle/>
          <a:p>
            <a:pPr marL="571500" indent="-571500">
              <a:buFont typeface="Arial" panose="020B0604020202020204" pitchFamily="34" charset="0"/>
              <a:buChar char="•"/>
            </a:pPr>
            <a:r>
              <a:rPr lang="en-US" sz="4000" dirty="0"/>
              <a:t>Pistils usually consist of an enlarged basal portion, the </a:t>
            </a:r>
            <a:r>
              <a:rPr lang="en-US" sz="4000" b="1" dirty="0"/>
              <a:t>Ovary</a:t>
            </a:r>
            <a:r>
              <a:rPr lang="en-US" sz="4000" dirty="0"/>
              <a:t>, which contains one or more </a:t>
            </a:r>
            <a:r>
              <a:rPr lang="en-US" sz="4000" b="1" dirty="0"/>
              <a:t>ovules</a:t>
            </a:r>
            <a:r>
              <a:rPr lang="en-US" sz="4000" dirty="0"/>
              <a:t> and a receptive surface for pollen, the </a:t>
            </a:r>
            <a:r>
              <a:rPr lang="en-US" sz="4000" b="1" dirty="0"/>
              <a:t>Stigma</a:t>
            </a:r>
            <a:r>
              <a:rPr lang="en-US" sz="4000" dirty="0"/>
              <a:t>.</a:t>
            </a:r>
            <a:endParaRPr lang="en-GB" sz="4000" dirty="0"/>
          </a:p>
        </p:txBody>
      </p:sp>
    </p:spTree>
    <p:extLst>
      <p:ext uri="{BB962C8B-B14F-4D97-AF65-F5344CB8AC3E}">
        <p14:creationId xmlns:p14="http://schemas.microsoft.com/office/powerpoint/2010/main" val="7607739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4638"/>
            <a:ext cx="7859216" cy="130026"/>
          </a:xfrm>
        </p:spPr>
        <p:txBody>
          <a:bodyPr>
            <a:normAutofit fontScale="90000"/>
          </a:bodyPr>
          <a:lstStyle/>
          <a:p>
            <a:br>
              <a:rPr lang="en-GB" dirty="0"/>
            </a:br>
            <a:r>
              <a:rPr lang="en-GB" sz="4000" b="1" dirty="0"/>
              <a:t>MORPHOLOGY </a:t>
            </a:r>
            <a:r>
              <a:rPr lang="en-GB" sz="4000" b="1" i="1" dirty="0"/>
              <a:t>Cont’d</a:t>
            </a:r>
            <a:r>
              <a:rPr lang="en-GB" i="1" dirty="0"/>
              <a:t>.</a:t>
            </a:r>
          </a:p>
        </p:txBody>
      </p:sp>
      <p:sp>
        <p:nvSpPr>
          <p:cNvPr id="3" name="Content Placeholder 2"/>
          <p:cNvSpPr>
            <a:spLocks noGrp="1"/>
          </p:cNvSpPr>
          <p:nvPr>
            <p:ph idx="1"/>
          </p:nvPr>
        </p:nvSpPr>
        <p:spPr>
          <a:xfrm>
            <a:off x="539552" y="1110754"/>
            <a:ext cx="8147248" cy="5342582"/>
          </a:xfrm>
        </p:spPr>
        <p:txBody>
          <a:bodyPr>
            <a:noAutofit/>
          </a:bodyPr>
          <a:lstStyle/>
          <a:p>
            <a:r>
              <a:rPr lang="en-US" sz="4000" dirty="0"/>
              <a:t>The stigma and ovary are connected by a more or less elongated </a:t>
            </a:r>
            <a:r>
              <a:rPr lang="en-US" sz="4000" b="1" dirty="0"/>
              <a:t>Style</a:t>
            </a:r>
            <a:r>
              <a:rPr lang="en-US" sz="4000" dirty="0"/>
              <a:t>.</a:t>
            </a:r>
          </a:p>
          <a:p>
            <a:r>
              <a:rPr lang="en-US" sz="4000" dirty="0"/>
              <a:t>Pistils may be either </a:t>
            </a:r>
            <a:r>
              <a:rPr lang="en-US" sz="4000" b="1" dirty="0"/>
              <a:t>simple</a:t>
            </a:r>
            <a:r>
              <a:rPr lang="en-US" sz="4000" dirty="0"/>
              <a:t> or </a:t>
            </a:r>
            <a:r>
              <a:rPr lang="en-US" sz="4000" b="1" dirty="0"/>
              <a:t>compound</a:t>
            </a:r>
            <a:r>
              <a:rPr lang="en-US" sz="4000" dirty="0"/>
              <a:t>.</a:t>
            </a:r>
          </a:p>
          <a:p>
            <a:r>
              <a:rPr lang="en-US" sz="4000" dirty="0"/>
              <a:t>A </a:t>
            </a:r>
            <a:r>
              <a:rPr lang="en-US" sz="4000" b="1" dirty="0"/>
              <a:t>Simple pistil </a:t>
            </a:r>
            <a:r>
              <a:rPr lang="en-US" sz="4000" dirty="0"/>
              <a:t>is composed of one-ovule bearing </a:t>
            </a:r>
            <a:r>
              <a:rPr lang="en-US" sz="4000" b="1" dirty="0" err="1"/>
              <a:t>megasporophyll</a:t>
            </a:r>
            <a:r>
              <a:rPr lang="en-US" sz="4000" dirty="0"/>
              <a:t> or </a:t>
            </a:r>
            <a:r>
              <a:rPr lang="en-US" sz="4000" b="1" dirty="0"/>
              <a:t>Carpel</a:t>
            </a:r>
            <a:r>
              <a:rPr lang="en-US" sz="4000" dirty="0"/>
              <a:t>; the carpel therefore is the equivalent of the </a:t>
            </a:r>
            <a:r>
              <a:rPr lang="en-US" sz="4000" b="1" dirty="0" err="1"/>
              <a:t>megasporophyll</a:t>
            </a:r>
            <a:r>
              <a:rPr lang="en-US" sz="4000" dirty="0"/>
              <a:t>.</a:t>
            </a:r>
            <a:endParaRPr lang="en-GB" sz="40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DCB3EE-A536-4226-95C3-D184377E0C6D}"/>
              </a:ext>
            </a:extLst>
          </p:cNvPr>
          <p:cNvSpPr/>
          <p:nvPr/>
        </p:nvSpPr>
        <p:spPr>
          <a:xfrm>
            <a:off x="611560" y="476672"/>
            <a:ext cx="8280920" cy="4893647"/>
          </a:xfrm>
          <a:prstGeom prst="rect">
            <a:avLst/>
          </a:prstGeom>
        </p:spPr>
        <p:txBody>
          <a:bodyPr wrap="square">
            <a:spAutoFit/>
          </a:bodyPr>
          <a:lstStyle/>
          <a:p>
            <a:pPr algn="ctr"/>
            <a:endParaRPr lang="en-GB" sz="3600" b="1" dirty="0"/>
          </a:p>
          <a:p>
            <a:pPr algn="ctr"/>
            <a:r>
              <a:rPr lang="en-GB" sz="3600" b="1" dirty="0"/>
              <a:t>MORPHOLOGY </a:t>
            </a:r>
            <a:r>
              <a:rPr lang="en-GB" sz="3600" b="1" i="1" dirty="0"/>
              <a:t>Cont’d.</a:t>
            </a:r>
            <a:endParaRPr lang="en-US" sz="3600" b="1" i="1" dirty="0"/>
          </a:p>
          <a:p>
            <a:pPr marL="571500" indent="-571500">
              <a:buFont typeface="Arial" panose="020B0604020202020204" pitchFamily="34" charset="0"/>
              <a:buChar char="•"/>
            </a:pPr>
            <a:r>
              <a:rPr lang="en-US" sz="4000" b="1" dirty="0"/>
              <a:t>Compound pistils </a:t>
            </a:r>
            <a:r>
              <a:rPr lang="en-US" sz="4000" dirty="0"/>
              <a:t>are composed of </a:t>
            </a:r>
            <a:r>
              <a:rPr lang="en-US" sz="4000" b="1" dirty="0"/>
              <a:t>several simple pistils</a:t>
            </a:r>
            <a:r>
              <a:rPr lang="en-US" sz="4000" dirty="0"/>
              <a:t> (or </a:t>
            </a:r>
            <a:r>
              <a:rPr lang="en-US" sz="4000" b="1" dirty="0"/>
              <a:t>carpels</a:t>
            </a:r>
            <a:r>
              <a:rPr lang="en-US" sz="4000" dirty="0"/>
              <a:t> or</a:t>
            </a:r>
            <a:r>
              <a:rPr lang="en-US" sz="4000" b="1" dirty="0"/>
              <a:t> </a:t>
            </a:r>
            <a:r>
              <a:rPr lang="en-US" sz="4000" b="1" dirty="0" err="1"/>
              <a:t>megasporophylls</a:t>
            </a:r>
            <a:r>
              <a:rPr lang="en-US" sz="4000" dirty="0"/>
              <a:t>) that have become united during evolution;</a:t>
            </a:r>
          </a:p>
          <a:p>
            <a:pPr marL="571500" indent="-571500">
              <a:buFont typeface="Wingdings" panose="05000000000000000000" pitchFamily="2" charset="2"/>
              <a:buChar char="ü"/>
            </a:pPr>
            <a:r>
              <a:rPr lang="en-US" sz="4000" dirty="0"/>
              <a:t> in some flowers they unite in development. </a:t>
            </a:r>
          </a:p>
        </p:txBody>
      </p:sp>
    </p:spTree>
    <p:extLst>
      <p:ext uri="{BB962C8B-B14F-4D97-AF65-F5344CB8AC3E}">
        <p14:creationId xmlns:p14="http://schemas.microsoft.com/office/powerpoint/2010/main" val="8051773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9F8305-B2C3-4AF7-BAB1-BD5D5D308A7C}"/>
              </a:ext>
            </a:extLst>
          </p:cNvPr>
          <p:cNvSpPr/>
          <p:nvPr/>
        </p:nvSpPr>
        <p:spPr>
          <a:xfrm>
            <a:off x="1115616" y="1268760"/>
            <a:ext cx="7488832" cy="3170099"/>
          </a:xfrm>
          <a:prstGeom prst="rect">
            <a:avLst/>
          </a:prstGeom>
        </p:spPr>
        <p:txBody>
          <a:bodyPr wrap="square">
            <a:spAutoFit/>
          </a:bodyPr>
          <a:lstStyle/>
          <a:p>
            <a:pPr marL="571500" indent="-571500">
              <a:buFont typeface="Arial" panose="020B0604020202020204" pitchFamily="34" charset="0"/>
              <a:buChar char="•"/>
            </a:pPr>
            <a:r>
              <a:rPr lang="en-US" sz="4000" b="1" dirty="0"/>
              <a:t>Simple pistils </a:t>
            </a:r>
            <a:r>
              <a:rPr lang="en-US" sz="4000" dirty="0"/>
              <a:t>have only one cavity containing ovules, </a:t>
            </a:r>
          </a:p>
          <a:p>
            <a:pPr marL="571500" indent="-571500">
              <a:buFont typeface="Wingdings" panose="05000000000000000000" pitchFamily="2" charset="2"/>
              <a:buChar char="ü"/>
            </a:pPr>
            <a:r>
              <a:rPr lang="en-US" sz="4000" dirty="0"/>
              <a:t>whereas compound pistils have ovaries partitioned into two or more chambers.</a:t>
            </a:r>
          </a:p>
        </p:txBody>
      </p:sp>
    </p:spTree>
    <p:extLst>
      <p:ext uri="{BB962C8B-B14F-4D97-AF65-F5344CB8AC3E}">
        <p14:creationId xmlns:p14="http://schemas.microsoft.com/office/powerpoint/2010/main" val="35366460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76672"/>
            <a:ext cx="8075240" cy="576064"/>
          </a:xfrm>
        </p:spPr>
        <p:txBody>
          <a:bodyPr>
            <a:normAutofit fontScale="90000"/>
          </a:bodyPr>
          <a:lstStyle/>
          <a:p>
            <a:br>
              <a:rPr lang="en-GB" dirty="0"/>
            </a:br>
            <a:r>
              <a:rPr lang="en-GB" sz="4000" b="1" dirty="0"/>
              <a:t>MORPHOLOGY </a:t>
            </a:r>
            <a:r>
              <a:rPr lang="en-GB" sz="4000" b="1" i="1" dirty="0"/>
              <a:t>Cont’d.</a:t>
            </a:r>
          </a:p>
        </p:txBody>
      </p:sp>
      <p:sp>
        <p:nvSpPr>
          <p:cNvPr id="3" name="Content Placeholder 2"/>
          <p:cNvSpPr>
            <a:spLocks noGrp="1"/>
          </p:cNvSpPr>
          <p:nvPr>
            <p:ph idx="1"/>
          </p:nvPr>
        </p:nvSpPr>
        <p:spPr>
          <a:xfrm>
            <a:off x="467544" y="1340768"/>
            <a:ext cx="8219256" cy="5242594"/>
          </a:xfrm>
        </p:spPr>
        <p:txBody>
          <a:bodyPr>
            <a:normAutofit/>
          </a:bodyPr>
          <a:lstStyle/>
          <a:p>
            <a:r>
              <a:rPr lang="en-US" sz="4000" dirty="0"/>
              <a:t>In the vast majority of angiosperms both stamens and pistils occur on the same individual </a:t>
            </a:r>
            <a:r>
              <a:rPr lang="en-US" sz="4000" dirty="0" err="1"/>
              <a:t>sporophyte</a:t>
            </a:r>
            <a:r>
              <a:rPr lang="en-US" sz="4000" dirty="0"/>
              <a:t> and are usually borne together in single flowers; such flowers are said to be </a:t>
            </a:r>
            <a:r>
              <a:rPr lang="en-US" sz="4000" b="1" dirty="0"/>
              <a:t>Perfect</a:t>
            </a:r>
            <a:r>
              <a:rPr lang="en-US" sz="4000" dirty="0"/>
              <a:t>.</a:t>
            </a:r>
          </a:p>
          <a:p>
            <a:endParaRPr lang="en-GB"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6306AB-825F-4AE1-8997-ED467C3B7F49}"/>
              </a:ext>
            </a:extLst>
          </p:cNvPr>
          <p:cNvSpPr/>
          <p:nvPr/>
        </p:nvSpPr>
        <p:spPr>
          <a:xfrm>
            <a:off x="323528" y="1196752"/>
            <a:ext cx="8568952" cy="3785652"/>
          </a:xfrm>
          <a:prstGeom prst="rect">
            <a:avLst/>
          </a:prstGeom>
        </p:spPr>
        <p:txBody>
          <a:bodyPr wrap="square">
            <a:spAutoFit/>
          </a:bodyPr>
          <a:lstStyle/>
          <a:p>
            <a:pPr marL="571500" indent="-571500">
              <a:buFont typeface="Arial" panose="020B0604020202020204" pitchFamily="34" charset="0"/>
              <a:buChar char="•"/>
            </a:pPr>
            <a:r>
              <a:rPr lang="en-US" sz="4000" dirty="0"/>
              <a:t>In some species, however, </a:t>
            </a:r>
            <a:r>
              <a:rPr lang="en-US" sz="4000" b="1" dirty="0"/>
              <a:t>Staminate</a:t>
            </a:r>
            <a:r>
              <a:rPr lang="en-US" sz="4000" dirty="0"/>
              <a:t> </a:t>
            </a:r>
            <a:r>
              <a:rPr lang="en-US" sz="4000" b="1" dirty="0"/>
              <a:t>flowers </a:t>
            </a:r>
            <a:r>
              <a:rPr lang="en-US" sz="4000" dirty="0"/>
              <a:t>bear</a:t>
            </a:r>
            <a:r>
              <a:rPr lang="en-US" sz="4000" b="1" dirty="0"/>
              <a:t> </a:t>
            </a:r>
            <a:r>
              <a:rPr lang="en-US" sz="4000" b="1" dirty="0" err="1"/>
              <a:t>microsporophylls</a:t>
            </a:r>
            <a:r>
              <a:rPr lang="en-US" sz="4000" b="1" dirty="0"/>
              <a:t> (stamens</a:t>
            </a:r>
            <a:r>
              <a:rPr lang="en-US" sz="4000" dirty="0"/>
              <a:t>) alone on their receptacles (axis), while </a:t>
            </a:r>
            <a:r>
              <a:rPr lang="en-US" sz="4000" b="1" dirty="0"/>
              <a:t>Pistillate flowers </a:t>
            </a:r>
            <a:r>
              <a:rPr lang="en-US" sz="4000" dirty="0"/>
              <a:t>have only </a:t>
            </a:r>
            <a:r>
              <a:rPr lang="en-US" sz="4000" b="1" dirty="0" err="1"/>
              <a:t>megasporophylls</a:t>
            </a:r>
            <a:r>
              <a:rPr lang="en-US" sz="4000" dirty="0"/>
              <a:t> (</a:t>
            </a:r>
            <a:r>
              <a:rPr lang="en-US" sz="4000" b="1" dirty="0"/>
              <a:t>pistils</a:t>
            </a:r>
            <a:r>
              <a:rPr lang="en-US" sz="4000" dirty="0"/>
              <a:t>) on their receptacles (axis). </a:t>
            </a:r>
            <a:endParaRPr lang="en-GB" sz="4000" dirty="0"/>
          </a:p>
        </p:txBody>
      </p:sp>
    </p:spTree>
    <p:extLst>
      <p:ext uri="{BB962C8B-B14F-4D97-AF65-F5344CB8AC3E}">
        <p14:creationId xmlns:p14="http://schemas.microsoft.com/office/powerpoint/2010/main" val="4541090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74638"/>
            <a:ext cx="7848872" cy="457199"/>
          </a:xfrm>
        </p:spPr>
        <p:txBody>
          <a:bodyPr>
            <a:normAutofit fontScale="90000"/>
          </a:bodyPr>
          <a:lstStyle/>
          <a:p>
            <a:br>
              <a:rPr lang="en-GB" dirty="0"/>
            </a:br>
            <a:r>
              <a:rPr lang="en-GB" sz="4000" b="1" dirty="0"/>
              <a:t>MORPHOLOGY </a:t>
            </a:r>
            <a:r>
              <a:rPr lang="en-GB" sz="4000" b="1" i="1" dirty="0"/>
              <a:t>Cont’d.</a:t>
            </a:r>
          </a:p>
        </p:txBody>
      </p:sp>
      <p:sp>
        <p:nvSpPr>
          <p:cNvPr id="3" name="Content Placeholder 2"/>
          <p:cNvSpPr>
            <a:spLocks noGrp="1"/>
          </p:cNvSpPr>
          <p:nvPr>
            <p:ph idx="1"/>
          </p:nvPr>
        </p:nvSpPr>
        <p:spPr>
          <a:xfrm>
            <a:off x="457200" y="980728"/>
            <a:ext cx="8229600" cy="5145435"/>
          </a:xfrm>
        </p:spPr>
        <p:txBody>
          <a:bodyPr>
            <a:normAutofit/>
          </a:bodyPr>
          <a:lstStyle/>
          <a:p>
            <a:r>
              <a:rPr lang="en-US" sz="4000" dirty="0"/>
              <a:t>Such </a:t>
            </a:r>
            <a:r>
              <a:rPr lang="en-US" sz="4000" b="1" dirty="0"/>
              <a:t>staminate</a:t>
            </a:r>
            <a:r>
              <a:rPr lang="en-US" sz="4000" dirty="0"/>
              <a:t> and </a:t>
            </a:r>
            <a:r>
              <a:rPr lang="en-US" sz="4000" b="1" dirty="0" err="1"/>
              <a:t>pistillate</a:t>
            </a:r>
            <a:r>
              <a:rPr lang="en-US" sz="4000" b="1" dirty="0"/>
              <a:t> flowers </a:t>
            </a:r>
            <a:r>
              <a:rPr lang="en-US" sz="4000" dirty="0"/>
              <a:t>are said to be </a:t>
            </a:r>
            <a:r>
              <a:rPr lang="en-US" sz="4000" b="1" dirty="0"/>
              <a:t>Imperfect</a:t>
            </a:r>
            <a:r>
              <a:rPr lang="en-US" sz="4000" dirty="0"/>
              <a:t>.</a:t>
            </a:r>
          </a:p>
          <a:p>
            <a:r>
              <a:rPr lang="en-US" sz="4000" dirty="0"/>
              <a:t>Maize and oil palm are examples of </a:t>
            </a:r>
            <a:r>
              <a:rPr lang="en-US" sz="4000" b="1" dirty="0" err="1"/>
              <a:t>monoecious</a:t>
            </a:r>
            <a:r>
              <a:rPr lang="en-US" sz="4000" dirty="0"/>
              <a:t> </a:t>
            </a:r>
            <a:r>
              <a:rPr lang="en-US" sz="4000" b="1" dirty="0"/>
              <a:t>plants</a:t>
            </a:r>
            <a:r>
              <a:rPr lang="en-US" sz="4000" dirty="0"/>
              <a:t> with </a:t>
            </a:r>
            <a:r>
              <a:rPr lang="en-US" sz="4000" b="1" dirty="0"/>
              <a:t>imperfect flowers</a:t>
            </a:r>
            <a:r>
              <a:rPr lang="en-US" sz="4000" dirty="0"/>
              <a:t>, since both types of flowers (staminate and </a:t>
            </a:r>
            <a:r>
              <a:rPr lang="en-US" sz="4000" dirty="0" err="1"/>
              <a:t>pistillate</a:t>
            </a:r>
            <a:r>
              <a:rPr lang="en-US" sz="4000" dirty="0"/>
              <a:t>) are borne on the same individuals.</a:t>
            </a:r>
            <a:endParaRPr lang="en-GB" sz="40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fontScale="90000"/>
          </a:bodyPr>
          <a:lstStyle/>
          <a:p>
            <a:br>
              <a:rPr lang="en-GB" dirty="0"/>
            </a:br>
            <a:r>
              <a:rPr lang="en-GB" sz="4000" b="1" dirty="0"/>
              <a:t>MORPHOLOGY </a:t>
            </a:r>
            <a:r>
              <a:rPr lang="en-GB" sz="4000" b="1" i="1" dirty="0"/>
              <a:t>Cont’d</a:t>
            </a:r>
            <a:r>
              <a:rPr lang="en-GB" sz="4000" b="1" dirty="0"/>
              <a:t>.</a:t>
            </a:r>
          </a:p>
        </p:txBody>
      </p:sp>
      <p:sp>
        <p:nvSpPr>
          <p:cNvPr id="3" name="Content Placeholder 2"/>
          <p:cNvSpPr>
            <a:spLocks noGrp="1"/>
          </p:cNvSpPr>
          <p:nvPr>
            <p:ph idx="1"/>
          </p:nvPr>
        </p:nvSpPr>
        <p:spPr>
          <a:xfrm>
            <a:off x="755576" y="1340768"/>
            <a:ext cx="7931224" cy="4968552"/>
          </a:xfrm>
        </p:spPr>
        <p:txBody>
          <a:bodyPr>
            <a:normAutofit/>
          </a:bodyPr>
          <a:lstStyle/>
          <a:p>
            <a:r>
              <a:rPr lang="en-US" sz="4000" dirty="0"/>
              <a:t>In other angiosperms, the staminate and pistillate flowers occur on different individuals, as in the pawpaw, willow, poplar and mulberry, among others; such plants are accordingly, </a:t>
            </a:r>
            <a:r>
              <a:rPr lang="en-US" sz="4000" b="1" dirty="0"/>
              <a:t>dioecious</a:t>
            </a:r>
            <a:r>
              <a:rPr lang="en-US" sz="4000" dirty="0"/>
              <a:t>.</a:t>
            </a:r>
            <a:endParaRPr lang="en-GB" sz="40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47AA04-0AB3-42A3-978C-C3B6284841B6}"/>
              </a:ext>
            </a:extLst>
          </p:cNvPr>
          <p:cNvSpPr/>
          <p:nvPr/>
        </p:nvSpPr>
        <p:spPr>
          <a:xfrm>
            <a:off x="611560" y="764704"/>
            <a:ext cx="8208912" cy="4401205"/>
          </a:xfrm>
          <a:prstGeom prst="rect">
            <a:avLst/>
          </a:prstGeom>
        </p:spPr>
        <p:txBody>
          <a:bodyPr wrap="square">
            <a:spAutoFit/>
          </a:bodyPr>
          <a:lstStyle/>
          <a:p>
            <a:pPr marL="571500" indent="-571500">
              <a:buFont typeface="Arial" panose="020B0604020202020204" pitchFamily="34" charset="0"/>
              <a:buChar char="•"/>
            </a:pPr>
            <a:r>
              <a:rPr lang="en-US" sz="4000" dirty="0"/>
              <a:t>Flowers may be large, conspicuous and borne singly, </a:t>
            </a:r>
          </a:p>
          <a:p>
            <a:pPr marL="571500" indent="-571500">
              <a:buFont typeface="Wingdings" panose="05000000000000000000" pitchFamily="2" charset="2"/>
              <a:buChar char="ü"/>
            </a:pPr>
            <a:r>
              <a:rPr lang="en-US" sz="4000" dirty="0"/>
              <a:t>or they may arise on the same axis in various types of </a:t>
            </a:r>
            <a:r>
              <a:rPr lang="en-US" sz="4000" b="1" dirty="0"/>
              <a:t>inflorescences </a:t>
            </a:r>
            <a:r>
              <a:rPr lang="en-US" sz="4000" dirty="0"/>
              <a:t>in which the individual flowers may sometimes be smaller and less striking. </a:t>
            </a:r>
          </a:p>
        </p:txBody>
      </p:sp>
    </p:spTree>
    <p:extLst>
      <p:ext uri="{BB962C8B-B14F-4D97-AF65-F5344CB8AC3E}">
        <p14:creationId xmlns:p14="http://schemas.microsoft.com/office/powerpoint/2010/main" val="3405715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GB" dirty="0"/>
          </a:p>
        </p:txBody>
      </p:sp>
      <p:sp>
        <p:nvSpPr>
          <p:cNvPr id="3" name="Content Placeholder 2"/>
          <p:cNvSpPr>
            <a:spLocks noGrp="1"/>
          </p:cNvSpPr>
          <p:nvPr>
            <p:ph idx="1"/>
          </p:nvPr>
        </p:nvSpPr>
        <p:spPr>
          <a:xfrm>
            <a:off x="251520" y="692696"/>
            <a:ext cx="8435280" cy="6048672"/>
          </a:xfrm>
        </p:spPr>
        <p:txBody>
          <a:bodyPr>
            <a:normAutofit lnSpcReduction="10000"/>
          </a:bodyPr>
          <a:lstStyle/>
          <a:p>
            <a:r>
              <a:rPr lang="en-US" sz="4300" dirty="0"/>
              <a:t>The plant has long </a:t>
            </a:r>
            <a:r>
              <a:rPr lang="en-US" sz="4300" b="1" dirty="0"/>
              <a:t>primary</a:t>
            </a:r>
            <a:r>
              <a:rPr lang="en-US" sz="4300" dirty="0"/>
              <a:t> (</a:t>
            </a:r>
            <a:r>
              <a:rPr lang="en-US" sz="4300" b="1" dirty="0"/>
              <a:t>tap</a:t>
            </a:r>
            <a:r>
              <a:rPr lang="en-US" sz="4300" dirty="0"/>
              <a:t>) root.</a:t>
            </a:r>
            <a:endParaRPr lang="en-GB" sz="4300" dirty="0"/>
          </a:p>
          <a:p>
            <a:r>
              <a:rPr lang="en-US" sz="4300" dirty="0"/>
              <a:t>Cycads are </a:t>
            </a:r>
            <a:r>
              <a:rPr lang="en-US" sz="4300" b="1" dirty="0" err="1"/>
              <a:t>dioecious</a:t>
            </a:r>
            <a:r>
              <a:rPr lang="en-US" sz="4300" dirty="0"/>
              <a:t>, </a:t>
            </a:r>
            <a:r>
              <a:rPr lang="en-US" sz="4300" dirty="0" err="1"/>
              <a:t>ie</a:t>
            </a:r>
            <a:r>
              <a:rPr lang="en-US" sz="4300" dirty="0"/>
              <a:t>. male and female flowers are borne by separate plants. </a:t>
            </a:r>
          </a:p>
          <a:p>
            <a:r>
              <a:rPr lang="en-US" sz="4300" dirty="0"/>
              <a:t>The male flower is a cone, borne at the apex of the stem, which then grows by a lateral bud (the stem becomes a </a:t>
            </a:r>
            <a:r>
              <a:rPr lang="en-US" sz="4300" b="1" dirty="0" err="1"/>
              <a:t>sympodium</a:t>
            </a:r>
            <a:r>
              <a:rPr lang="en-US" dirty="0"/>
              <a:t>).</a:t>
            </a:r>
            <a:endParaRPr lang="en-GB" dirty="0"/>
          </a:p>
          <a:p>
            <a:endParaRPr lang="en-US" dirty="0"/>
          </a:p>
          <a:p>
            <a:endParaRPr lang="en-GB"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74638"/>
            <a:ext cx="7931224" cy="346050"/>
          </a:xfrm>
        </p:spPr>
        <p:txBody>
          <a:bodyPr>
            <a:normAutofit fontScale="90000"/>
          </a:bodyPr>
          <a:lstStyle/>
          <a:p>
            <a:br>
              <a:rPr lang="en-GB" dirty="0"/>
            </a:br>
            <a:r>
              <a:rPr lang="en-GB" sz="4000" b="1" dirty="0"/>
              <a:t>MORPHOLOGY </a:t>
            </a:r>
            <a:r>
              <a:rPr lang="en-GB" sz="4000" b="1" i="1" dirty="0"/>
              <a:t>Cont’d.</a:t>
            </a:r>
          </a:p>
        </p:txBody>
      </p:sp>
      <p:sp>
        <p:nvSpPr>
          <p:cNvPr id="3" name="Content Placeholder 2"/>
          <p:cNvSpPr>
            <a:spLocks noGrp="1"/>
          </p:cNvSpPr>
          <p:nvPr>
            <p:ph idx="1"/>
          </p:nvPr>
        </p:nvSpPr>
        <p:spPr>
          <a:xfrm>
            <a:off x="457200" y="1052736"/>
            <a:ext cx="8229600" cy="5530626"/>
          </a:xfrm>
        </p:spPr>
        <p:txBody>
          <a:bodyPr>
            <a:normAutofit lnSpcReduction="10000"/>
          </a:bodyPr>
          <a:lstStyle/>
          <a:p>
            <a:r>
              <a:rPr lang="en-US" sz="4000" dirty="0"/>
              <a:t>Of the various types of inflorescences, the head or </a:t>
            </a:r>
            <a:r>
              <a:rPr lang="en-US" sz="4000" b="1" dirty="0" err="1"/>
              <a:t>Capitulum</a:t>
            </a:r>
            <a:r>
              <a:rPr lang="en-US" sz="4000" dirty="0"/>
              <a:t>, is especially frequent and characterizes the large family</a:t>
            </a:r>
            <a:r>
              <a:rPr lang="en-US" sz="4000" b="1" dirty="0"/>
              <a:t> </a:t>
            </a:r>
            <a:r>
              <a:rPr lang="en-US" sz="4000" b="1" dirty="0" err="1"/>
              <a:t>Asteraceae</a:t>
            </a:r>
            <a:r>
              <a:rPr lang="en-US" sz="4000" dirty="0"/>
              <a:t>.</a:t>
            </a:r>
            <a:endParaRPr lang="en-GB" sz="4000" dirty="0"/>
          </a:p>
          <a:p>
            <a:r>
              <a:rPr lang="en-US" sz="4000" dirty="0"/>
              <a:t>In one type, two types of flowers are present, the minute bell-like central </a:t>
            </a:r>
            <a:r>
              <a:rPr lang="en-US" sz="4000" b="1" dirty="0"/>
              <a:t>Disc florets </a:t>
            </a:r>
            <a:r>
              <a:rPr lang="en-US" sz="4000" dirty="0"/>
              <a:t>and the larger, peripheral </a:t>
            </a:r>
            <a:r>
              <a:rPr lang="en-US" sz="4000" b="1" dirty="0"/>
              <a:t>Ray florets</a:t>
            </a:r>
            <a:r>
              <a:rPr lang="en-US" sz="4000" dirty="0"/>
              <a:t>.</a:t>
            </a:r>
          </a:p>
          <a:p>
            <a:pPr>
              <a:buNone/>
            </a:pPr>
            <a:endParaRPr lang="en-GB"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4638"/>
            <a:ext cx="7632848" cy="130026"/>
          </a:xfrm>
        </p:spPr>
        <p:txBody>
          <a:bodyPr>
            <a:normAutofit fontScale="90000"/>
          </a:bodyPr>
          <a:lstStyle/>
          <a:p>
            <a:br>
              <a:rPr lang="en-GB" dirty="0"/>
            </a:br>
            <a:br>
              <a:rPr lang="en-GB" dirty="0"/>
            </a:br>
            <a:r>
              <a:rPr lang="en-GB" sz="4000" b="1" dirty="0"/>
              <a:t>MORPHOLOGY </a:t>
            </a:r>
            <a:r>
              <a:rPr lang="en-GB" sz="4000" b="1" i="1" dirty="0"/>
              <a:t>Cont’d</a:t>
            </a:r>
            <a:r>
              <a:rPr lang="en-GB" i="1" dirty="0"/>
              <a:t>.</a:t>
            </a:r>
          </a:p>
        </p:txBody>
      </p:sp>
      <p:sp>
        <p:nvSpPr>
          <p:cNvPr id="3" name="Content Placeholder 2"/>
          <p:cNvSpPr>
            <a:spLocks noGrp="1"/>
          </p:cNvSpPr>
          <p:nvPr>
            <p:ph idx="1"/>
          </p:nvPr>
        </p:nvSpPr>
        <p:spPr>
          <a:xfrm>
            <a:off x="457200" y="1268760"/>
            <a:ext cx="8229600" cy="5021673"/>
          </a:xfrm>
        </p:spPr>
        <p:txBody>
          <a:bodyPr/>
          <a:lstStyle/>
          <a:p>
            <a:r>
              <a:rPr lang="en-US" sz="4000" dirty="0"/>
              <a:t>The </a:t>
            </a:r>
            <a:r>
              <a:rPr lang="en-US" sz="4000" b="1" dirty="0"/>
              <a:t>disc florets</a:t>
            </a:r>
            <a:r>
              <a:rPr lang="en-US" sz="4000" dirty="0"/>
              <a:t> are </a:t>
            </a:r>
            <a:r>
              <a:rPr lang="en-US" sz="4000" b="1" dirty="0"/>
              <a:t>perfect</a:t>
            </a:r>
            <a:r>
              <a:rPr lang="en-US" sz="4000" dirty="0"/>
              <a:t> and </a:t>
            </a:r>
            <a:r>
              <a:rPr lang="en-US" sz="4000" b="1" dirty="0"/>
              <a:t>complete</a:t>
            </a:r>
            <a:r>
              <a:rPr lang="en-US" sz="4000" dirty="0"/>
              <a:t> with stamens, a pistil, a calyx and a corolla. </a:t>
            </a:r>
          </a:p>
          <a:p>
            <a:r>
              <a:rPr lang="en-US" sz="4000" dirty="0"/>
              <a:t>In the </a:t>
            </a:r>
            <a:r>
              <a:rPr lang="en-US" sz="4000" b="1" dirty="0"/>
              <a:t>ray florets</a:t>
            </a:r>
            <a:r>
              <a:rPr lang="en-US" sz="4000" dirty="0"/>
              <a:t>, the corolla is split open near the base and stamens are absent.</a:t>
            </a:r>
            <a:endParaRPr lang="en-GB" sz="4000" dirty="0"/>
          </a:p>
          <a:p>
            <a:endParaRPr lang="en-GB"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994A1-9E55-4F7C-8D77-8B878FE8543B}"/>
              </a:ext>
            </a:extLst>
          </p:cNvPr>
          <p:cNvPicPr>
            <a:picLocks noChangeAspect="1"/>
          </p:cNvPicPr>
          <p:nvPr/>
        </p:nvPicPr>
        <p:blipFill>
          <a:blip r:embed="rId2"/>
          <a:stretch>
            <a:fillRect/>
          </a:stretch>
        </p:blipFill>
        <p:spPr>
          <a:xfrm>
            <a:off x="642787" y="642886"/>
            <a:ext cx="7858425" cy="5572227"/>
          </a:xfrm>
          <a:prstGeom prst="rect">
            <a:avLst/>
          </a:prstGeom>
        </p:spPr>
      </p:pic>
    </p:spTree>
    <p:extLst>
      <p:ext uri="{BB962C8B-B14F-4D97-AF65-F5344CB8AC3E}">
        <p14:creationId xmlns:p14="http://schemas.microsoft.com/office/powerpoint/2010/main" val="34014676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r. Apetorgbor\Pictures\m2.jpg"/>
          <p:cNvPicPr>
            <a:picLocks noChangeAspect="1" noChangeArrowheads="1"/>
          </p:cNvPicPr>
          <p:nvPr/>
        </p:nvPicPr>
        <p:blipFill>
          <a:blip r:embed="rId2" cstate="print"/>
          <a:srcRect/>
          <a:stretch>
            <a:fillRect/>
          </a:stretch>
        </p:blipFill>
        <p:spPr bwMode="auto">
          <a:xfrm>
            <a:off x="1643042" y="285728"/>
            <a:ext cx="6072230" cy="6072230"/>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r. Apetorgbor\Pictures\m3.jpg"/>
          <p:cNvPicPr>
            <a:picLocks noChangeAspect="1" noChangeArrowheads="1"/>
          </p:cNvPicPr>
          <p:nvPr/>
        </p:nvPicPr>
        <p:blipFill>
          <a:blip r:embed="rId2" cstate="print"/>
          <a:srcRect/>
          <a:stretch>
            <a:fillRect/>
          </a:stretch>
        </p:blipFill>
        <p:spPr bwMode="auto">
          <a:xfrm>
            <a:off x="357158" y="428604"/>
            <a:ext cx="8358246" cy="6072230"/>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r. Apetorgbor\Pictures\m5.jpg"/>
          <p:cNvPicPr>
            <a:picLocks noChangeAspect="1" noChangeArrowheads="1"/>
          </p:cNvPicPr>
          <p:nvPr/>
        </p:nvPicPr>
        <p:blipFill>
          <a:blip r:embed="rId2" cstate="print"/>
          <a:srcRect/>
          <a:stretch>
            <a:fillRect/>
          </a:stretch>
        </p:blipFill>
        <p:spPr bwMode="auto">
          <a:xfrm>
            <a:off x="571472" y="428604"/>
            <a:ext cx="8143932" cy="6000792"/>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859216" cy="648072"/>
          </a:xfrm>
        </p:spPr>
        <p:txBody>
          <a:bodyPr>
            <a:normAutofit fontScale="90000"/>
          </a:bodyPr>
          <a:lstStyle/>
          <a:p>
            <a:r>
              <a:rPr lang="en-GB" b="1" dirty="0"/>
              <a:t>THE REPRODUCTIVE PROCESS</a:t>
            </a:r>
          </a:p>
        </p:txBody>
      </p:sp>
      <p:sp>
        <p:nvSpPr>
          <p:cNvPr id="3" name="Content Placeholder 2"/>
          <p:cNvSpPr>
            <a:spLocks noGrp="1"/>
          </p:cNvSpPr>
          <p:nvPr>
            <p:ph idx="1"/>
          </p:nvPr>
        </p:nvSpPr>
        <p:spPr>
          <a:xfrm>
            <a:off x="467544" y="1052736"/>
            <a:ext cx="8219256" cy="5328592"/>
          </a:xfrm>
        </p:spPr>
        <p:txBody>
          <a:bodyPr>
            <a:noAutofit/>
          </a:bodyPr>
          <a:lstStyle/>
          <a:p>
            <a:r>
              <a:rPr lang="en-US" sz="4000" dirty="0"/>
              <a:t>The angiosperm flower bears a </a:t>
            </a:r>
            <a:r>
              <a:rPr lang="en-US" sz="4000" b="1" dirty="0"/>
              <a:t>carpel </a:t>
            </a:r>
            <a:r>
              <a:rPr lang="en-US" sz="4000" dirty="0"/>
              <a:t>or </a:t>
            </a:r>
            <a:r>
              <a:rPr lang="en-US" sz="4000" b="1" dirty="0" err="1"/>
              <a:t>megasprophyll</a:t>
            </a:r>
            <a:r>
              <a:rPr lang="en-US" sz="4000" dirty="0"/>
              <a:t> and a </a:t>
            </a:r>
            <a:r>
              <a:rPr lang="en-US" sz="4000" b="1" dirty="0"/>
              <a:t>stamen</a:t>
            </a:r>
            <a:r>
              <a:rPr lang="en-US" sz="4000" dirty="0"/>
              <a:t> or</a:t>
            </a:r>
            <a:r>
              <a:rPr lang="en-US" sz="4000" b="1" dirty="0"/>
              <a:t> microsporophyll</a:t>
            </a:r>
            <a:r>
              <a:rPr lang="en-US" sz="4000" dirty="0"/>
              <a:t>.</a:t>
            </a:r>
          </a:p>
          <a:p>
            <a:r>
              <a:rPr lang="en-US" sz="4000" dirty="0"/>
              <a:t>The carpel bears a </a:t>
            </a:r>
            <a:r>
              <a:rPr lang="en-US" sz="4000" b="1" dirty="0" err="1"/>
              <a:t>nucellus</a:t>
            </a:r>
            <a:r>
              <a:rPr lang="en-US" sz="4000" dirty="0"/>
              <a:t> or </a:t>
            </a:r>
            <a:r>
              <a:rPr lang="en-US" sz="4000" b="1" dirty="0" err="1"/>
              <a:t>megasporangium</a:t>
            </a:r>
            <a:r>
              <a:rPr lang="en-US" sz="4000" dirty="0"/>
              <a:t> within the</a:t>
            </a:r>
            <a:r>
              <a:rPr lang="en-US" sz="4000" b="1" dirty="0"/>
              <a:t> ovule </a:t>
            </a:r>
            <a:r>
              <a:rPr lang="en-US" sz="4000" dirty="0"/>
              <a:t>which develops within the </a:t>
            </a:r>
            <a:r>
              <a:rPr lang="en-US" sz="4000" b="1" dirty="0"/>
              <a:t>ovary</a:t>
            </a:r>
            <a:r>
              <a:rPr lang="en-US" sz="4000" dirty="0"/>
              <a:t> and the </a:t>
            </a:r>
            <a:r>
              <a:rPr lang="en-US" sz="4000" b="1" dirty="0"/>
              <a:t>stamen</a:t>
            </a:r>
            <a:r>
              <a:rPr lang="en-US" sz="4000" dirty="0"/>
              <a:t> bears the </a:t>
            </a:r>
            <a:r>
              <a:rPr lang="en-US" sz="4000" b="1" dirty="0"/>
              <a:t>pollen sacs </a:t>
            </a:r>
            <a:r>
              <a:rPr lang="en-US" sz="4000" dirty="0"/>
              <a:t>or </a:t>
            </a:r>
            <a:r>
              <a:rPr lang="en-US" sz="4000" b="1" dirty="0" err="1"/>
              <a:t>microsporangia</a:t>
            </a:r>
            <a:r>
              <a:rPr lang="en-US" sz="4000" dirty="0"/>
              <a:t> </a:t>
            </a:r>
            <a:r>
              <a:rPr lang="en-US" sz="4000" dirty="0" err="1"/>
              <a:t>ie</a:t>
            </a:r>
            <a:r>
              <a:rPr lang="en-US" sz="4000" dirty="0"/>
              <a:t>. </a:t>
            </a:r>
            <a:r>
              <a:rPr lang="en-US" sz="4000" b="1" dirty="0"/>
              <a:t>the anthers</a:t>
            </a:r>
            <a:r>
              <a:rPr lang="en-US" sz="4000" dirty="0"/>
              <a:t>.</a:t>
            </a:r>
            <a:endParaRPr lang="en-GB" sz="40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74639"/>
            <a:ext cx="7931224" cy="130026"/>
          </a:xfrm>
        </p:spPr>
        <p:txBody>
          <a:bodyPr>
            <a:normAutofit fontScale="90000"/>
          </a:bodyPr>
          <a:lstStyle/>
          <a:p>
            <a:br>
              <a:rPr lang="en-GB" dirty="0"/>
            </a:br>
            <a:r>
              <a:rPr lang="en-GB" sz="4000" b="1" dirty="0"/>
              <a:t>REPRODUCTIVE PROCESS </a:t>
            </a:r>
            <a:r>
              <a:rPr lang="en-GB" sz="4000" b="1" i="1" dirty="0"/>
              <a:t>Cont’d.</a:t>
            </a:r>
            <a:r>
              <a:rPr lang="en-GB" sz="4000" b="1" dirty="0"/>
              <a:t> </a:t>
            </a:r>
          </a:p>
        </p:txBody>
      </p:sp>
      <p:sp>
        <p:nvSpPr>
          <p:cNvPr id="3" name="Content Placeholder 2"/>
          <p:cNvSpPr>
            <a:spLocks noGrp="1"/>
          </p:cNvSpPr>
          <p:nvPr>
            <p:ph idx="1"/>
          </p:nvPr>
        </p:nvSpPr>
        <p:spPr>
          <a:xfrm>
            <a:off x="179512" y="980728"/>
            <a:ext cx="8712968" cy="5602633"/>
          </a:xfrm>
        </p:spPr>
        <p:txBody>
          <a:bodyPr>
            <a:normAutofit lnSpcReduction="10000"/>
          </a:bodyPr>
          <a:lstStyle/>
          <a:p>
            <a:r>
              <a:rPr lang="en-US" sz="4000" dirty="0"/>
              <a:t>The </a:t>
            </a:r>
            <a:r>
              <a:rPr lang="en-US" sz="4000" b="1" dirty="0"/>
              <a:t>megasporangium</a:t>
            </a:r>
            <a:r>
              <a:rPr lang="en-US" sz="4000" dirty="0"/>
              <a:t> (</a:t>
            </a:r>
            <a:r>
              <a:rPr lang="en-US" sz="4000" b="1" dirty="0"/>
              <a:t>nucellus</a:t>
            </a:r>
            <a:r>
              <a:rPr lang="en-US" sz="4000" dirty="0"/>
              <a:t>) in its turn produces the </a:t>
            </a:r>
            <a:r>
              <a:rPr lang="en-US" sz="4000" b="1" dirty="0"/>
              <a:t>megaspore mother cell</a:t>
            </a:r>
            <a:r>
              <a:rPr lang="en-US" sz="4000" dirty="0"/>
              <a:t>. </a:t>
            </a:r>
            <a:endParaRPr lang="en-GB" sz="4000" dirty="0"/>
          </a:p>
          <a:p>
            <a:r>
              <a:rPr lang="en-US" sz="4000" dirty="0"/>
              <a:t>When the flower is still in the bud the </a:t>
            </a:r>
            <a:r>
              <a:rPr lang="en-US" sz="4000" b="1" dirty="0"/>
              <a:t>diploid megaspore mother</a:t>
            </a:r>
            <a:r>
              <a:rPr lang="en-US" sz="4000" dirty="0"/>
              <a:t> cell differentiates from all the other cells in the ovule.</a:t>
            </a:r>
          </a:p>
          <a:p>
            <a:r>
              <a:rPr lang="en-US" sz="4000" dirty="0"/>
              <a:t>This undergoes meiosis, producing </a:t>
            </a:r>
            <a:r>
              <a:rPr lang="en-US" sz="4000" b="1" dirty="0"/>
              <a:t>four haploid megaspores.</a:t>
            </a:r>
          </a:p>
          <a:p>
            <a:endParaRPr lang="en-GB"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Pictures\m6.jpg"/>
          <p:cNvPicPr/>
          <p:nvPr/>
        </p:nvPicPr>
        <p:blipFill>
          <a:blip r:embed="rId2" cstate="print"/>
          <a:srcRect l="11061" t="20037" r="18994" b="10317"/>
          <a:stretch>
            <a:fillRect/>
          </a:stretch>
        </p:blipFill>
        <p:spPr bwMode="auto">
          <a:xfrm rot="10800000">
            <a:off x="5072061" y="142850"/>
            <a:ext cx="3786213" cy="6215107"/>
          </a:xfrm>
          <a:prstGeom prst="rect">
            <a:avLst/>
          </a:prstGeom>
          <a:noFill/>
          <a:ln w="9525">
            <a:noFill/>
            <a:miter lim="800000"/>
            <a:headEnd/>
            <a:tailEnd/>
          </a:ln>
        </p:spPr>
      </p:pic>
      <p:pic>
        <p:nvPicPr>
          <p:cNvPr id="5123" name="Picture 3" descr="C:\Users\Mr. Apetorgbor\Pictures\m9.jpg"/>
          <p:cNvPicPr>
            <a:picLocks noChangeAspect="1" noChangeArrowheads="1"/>
          </p:cNvPicPr>
          <p:nvPr/>
        </p:nvPicPr>
        <p:blipFill>
          <a:blip r:embed="rId3" cstate="print"/>
          <a:srcRect r="3077"/>
          <a:stretch>
            <a:fillRect/>
          </a:stretch>
        </p:blipFill>
        <p:spPr bwMode="auto">
          <a:xfrm>
            <a:off x="428597" y="142852"/>
            <a:ext cx="4714907" cy="6286544"/>
          </a:xfrm>
          <a:prstGeom prst="rect">
            <a:avLst/>
          </a:prstGeom>
          <a:noFill/>
        </p:spPr>
      </p:pic>
      <p:sp>
        <p:nvSpPr>
          <p:cNvPr id="7" name="TextBox 6"/>
          <p:cNvSpPr txBox="1"/>
          <p:nvPr/>
        </p:nvSpPr>
        <p:spPr>
          <a:xfrm>
            <a:off x="1071538" y="6500834"/>
            <a:ext cx="76438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LIFE CYCLE OF A TYPICAL FLOWERING PLANT</a:t>
            </a:r>
          </a:p>
        </p:txBody>
      </p:sp>
    </p:spTree>
    <p:extLst>
      <p:ext uri="{BB962C8B-B14F-4D97-AF65-F5344CB8AC3E}">
        <p14:creationId xmlns:p14="http://schemas.microsoft.com/office/powerpoint/2010/main" val="16499617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99392"/>
            <a:ext cx="7571184" cy="1152128"/>
          </a:xfrm>
        </p:spPr>
        <p:txBody>
          <a:bodyPr>
            <a:normAutofit fontScale="90000"/>
          </a:bodyPr>
          <a:lstStyle/>
          <a:p>
            <a:br>
              <a:rPr lang="en-GB" dirty="0"/>
            </a:br>
            <a:r>
              <a:rPr lang="en-GB" sz="4000" b="1" dirty="0"/>
              <a:t>REPRODUCTIVE PROCESS </a:t>
            </a:r>
            <a:r>
              <a:rPr lang="en-GB" sz="4000" b="1" i="1" dirty="0"/>
              <a:t>Cont’d.</a:t>
            </a:r>
            <a:r>
              <a:rPr lang="en-GB" dirty="0"/>
              <a:t>   </a:t>
            </a:r>
          </a:p>
        </p:txBody>
      </p:sp>
      <p:sp>
        <p:nvSpPr>
          <p:cNvPr id="3" name="Content Placeholder 2"/>
          <p:cNvSpPr>
            <a:spLocks noGrp="1"/>
          </p:cNvSpPr>
          <p:nvPr>
            <p:ph idx="1"/>
          </p:nvPr>
        </p:nvSpPr>
        <p:spPr>
          <a:xfrm>
            <a:off x="467544" y="1268760"/>
            <a:ext cx="8219256" cy="5472608"/>
          </a:xfrm>
        </p:spPr>
        <p:txBody>
          <a:bodyPr>
            <a:normAutofit/>
          </a:bodyPr>
          <a:lstStyle/>
          <a:p>
            <a:r>
              <a:rPr lang="en-US" sz="4000" dirty="0"/>
              <a:t>Soon after they are produced, three of these </a:t>
            </a:r>
            <a:r>
              <a:rPr lang="en-US" sz="4000" i="1" dirty="0"/>
              <a:t>megaspores</a:t>
            </a:r>
            <a:r>
              <a:rPr lang="en-US" sz="4000" dirty="0"/>
              <a:t> degenerate and disappear but the nucleus of the fourth undergoes mitosis and the cell enlarges. </a:t>
            </a:r>
          </a:p>
          <a:p>
            <a:r>
              <a:rPr lang="en-US" sz="4000" dirty="0"/>
              <a:t>While the cell is growing larger, its two haploid nuclei divide once more. </a:t>
            </a:r>
            <a:endParaRPr lang="en-GB"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DBF260-EC4F-41D6-A6A9-E82E9E647F4D}"/>
              </a:ext>
            </a:extLst>
          </p:cNvPr>
          <p:cNvSpPr/>
          <p:nvPr/>
        </p:nvSpPr>
        <p:spPr>
          <a:xfrm>
            <a:off x="611560" y="692696"/>
            <a:ext cx="8208912" cy="4955203"/>
          </a:xfrm>
          <a:prstGeom prst="rect">
            <a:avLst/>
          </a:prstGeom>
        </p:spPr>
        <p:txBody>
          <a:bodyPr wrap="square">
            <a:spAutoFit/>
          </a:bodyPr>
          <a:lstStyle/>
          <a:p>
            <a:pPr marL="571500" indent="-571500">
              <a:buFont typeface="Arial" panose="020B0604020202020204" pitchFamily="34" charset="0"/>
              <a:buChar char="•"/>
            </a:pPr>
            <a:r>
              <a:rPr lang="en-US" sz="4000" dirty="0"/>
              <a:t>The male cone consists of a collection of </a:t>
            </a:r>
            <a:r>
              <a:rPr lang="en-US" sz="4000" b="1" dirty="0"/>
              <a:t>stamens</a:t>
            </a:r>
            <a:r>
              <a:rPr lang="en-US" sz="4000" dirty="0"/>
              <a:t> or </a:t>
            </a:r>
            <a:r>
              <a:rPr lang="en-US" sz="4000" b="1" dirty="0" err="1"/>
              <a:t>microsporophylls</a:t>
            </a:r>
            <a:r>
              <a:rPr lang="en-US" sz="4000" b="1" dirty="0"/>
              <a:t> </a:t>
            </a:r>
            <a:r>
              <a:rPr lang="en-US" sz="4000" dirty="0"/>
              <a:t>arranged spirally round the axis. </a:t>
            </a:r>
          </a:p>
          <a:p>
            <a:pPr marL="571500" indent="-571500">
              <a:buFont typeface="Arial" panose="020B0604020202020204" pitchFamily="34" charset="0"/>
              <a:buChar char="•"/>
            </a:pPr>
            <a:r>
              <a:rPr lang="en-US" sz="4000" dirty="0"/>
              <a:t>Each sporophyll is in the form of a scale, narrowed below and broadened above. </a:t>
            </a:r>
          </a:p>
          <a:p>
            <a:endParaRPr lang="en-US" sz="3600" dirty="0"/>
          </a:p>
        </p:txBody>
      </p:sp>
    </p:spTree>
    <p:extLst>
      <p:ext uri="{BB962C8B-B14F-4D97-AF65-F5344CB8AC3E}">
        <p14:creationId xmlns:p14="http://schemas.microsoft.com/office/powerpoint/2010/main" val="31544463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576064"/>
          </a:xfrm>
        </p:spPr>
        <p:txBody>
          <a:bodyPr>
            <a:normAutofit fontScale="90000"/>
          </a:bodyPr>
          <a:lstStyle/>
          <a:p>
            <a:br>
              <a:rPr lang="en-GB" dirty="0"/>
            </a:br>
            <a:r>
              <a:rPr lang="en-GB" sz="4000" b="1" dirty="0"/>
              <a:t>REPRODUCTIVE PROCESS </a:t>
            </a:r>
            <a:r>
              <a:rPr lang="en-GB" sz="4000" b="1" i="1" dirty="0"/>
              <a:t>Cont’d. </a:t>
            </a:r>
          </a:p>
        </p:txBody>
      </p:sp>
      <p:sp>
        <p:nvSpPr>
          <p:cNvPr id="3" name="Content Placeholder 2"/>
          <p:cNvSpPr>
            <a:spLocks noGrp="1"/>
          </p:cNvSpPr>
          <p:nvPr>
            <p:ph idx="1"/>
          </p:nvPr>
        </p:nvSpPr>
        <p:spPr>
          <a:xfrm>
            <a:off x="457200" y="620688"/>
            <a:ext cx="8229600" cy="6048672"/>
          </a:xfrm>
        </p:spPr>
        <p:txBody>
          <a:bodyPr>
            <a:normAutofit fontScale="92500" lnSpcReduction="10000"/>
          </a:bodyPr>
          <a:lstStyle/>
          <a:p>
            <a:r>
              <a:rPr lang="en-US" sz="4300" dirty="0"/>
              <a:t>The resulting four nuclei then divide again.</a:t>
            </a:r>
          </a:p>
          <a:p>
            <a:r>
              <a:rPr lang="en-US" sz="4300" dirty="0"/>
              <a:t>Consequently eight haploid nuclei in all are produced (without walls being formed between them). </a:t>
            </a:r>
          </a:p>
          <a:p>
            <a:r>
              <a:rPr lang="en-US" sz="4300" dirty="0"/>
              <a:t>At the same time, two outer layers of cells of the ovule differentiate.</a:t>
            </a:r>
          </a:p>
          <a:p>
            <a:r>
              <a:rPr lang="en-US" sz="4300" dirty="0"/>
              <a:t>These layers, called </a:t>
            </a:r>
            <a:r>
              <a:rPr lang="en-US" sz="4300" b="1" dirty="0"/>
              <a:t>integuments, </a:t>
            </a:r>
            <a:r>
              <a:rPr lang="en-US" sz="4300" dirty="0"/>
              <a:t>later become the seed coat of the seed. </a:t>
            </a:r>
          </a:p>
          <a:p>
            <a:endParaRPr lang="en-GB"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457199"/>
          </a:xfrm>
        </p:spPr>
        <p:txBody>
          <a:bodyPr>
            <a:normAutofit fontScale="90000"/>
          </a:bodyPr>
          <a:lstStyle/>
          <a:p>
            <a:br>
              <a:rPr lang="en-GB" dirty="0"/>
            </a:br>
            <a:r>
              <a:rPr lang="en-GB" sz="4000" b="1" dirty="0"/>
              <a:t>REPRODUCTIVE PROCESS </a:t>
            </a:r>
            <a:r>
              <a:rPr lang="en-GB" sz="4000" b="1" i="1" dirty="0"/>
              <a:t>Cont’d</a:t>
            </a:r>
          </a:p>
        </p:txBody>
      </p:sp>
      <p:sp>
        <p:nvSpPr>
          <p:cNvPr id="3" name="Content Placeholder 2"/>
          <p:cNvSpPr>
            <a:spLocks noGrp="1"/>
          </p:cNvSpPr>
          <p:nvPr>
            <p:ph idx="1"/>
          </p:nvPr>
        </p:nvSpPr>
        <p:spPr>
          <a:xfrm>
            <a:off x="457200" y="1124744"/>
            <a:ext cx="8229600" cy="5616624"/>
          </a:xfrm>
        </p:spPr>
        <p:txBody>
          <a:bodyPr/>
          <a:lstStyle/>
          <a:p>
            <a:r>
              <a:rPr lang="en-US" sz="4000" dirty="0"/>
              <a:t>As they develop they leave a </a:t>
            </a:r>
            <a:r>
              <a:rPr lang="en-US" sz="4000" b="1" dirty="0"/>
              <a:t>pore</a:t>
            </a:r>
            <a:r>
              <a:rPr lang="en-US" sz="4000" dirty="0"/>
              <a:t> or </a:t>
            </a:r>
            <a:r>
              <a:rPr lang="en-US" sz="4000" b="1" dirty="0"/>
              <a:t>gap</a:t>
            </a:r>
            <a:r>
              <a:rPr lang="en-US" sz="4000" dirty="0"/>
              <a:t> called the </a:t>
            </a:r>
            <a:r>
              <a:rPr lang="en-US" sz="4000" b="1" dirty="0"/>
              <a:t>micropyle </a:t>
            </a:r>
            <a:r>
              <a:rPr lang="en-US" sz="4000" dirty="0"/>
              <a:t>at one end.</a:t>
            </a:r>
            <a:endParaRPr lang="en-GB" sz="4000" dirty="0"/>
          </a:p>
          <a:p>
            <a:r>
              <a:rPr lang="en-US" sz="4000" dirty="0"/>
              <a:t>At this stage there are eight haploid nuclei in two groups, four nuclei towards each end of the large cell. </a:t>
            </a:r>
          </a:p>
          <a:p>
            <a:r>
              <a:rPr lang="en-US" sz="4000" dirty="0"/>
              <a:t>One nucleus from each group then migrates towards the middle of the cell. </a:t>
            </a:r>
          </a:p>
          <a:p>
            <a:pPr>
              <a:buNone/>
            </a:pPr>
            <a:endParaRPr lang="en-GB"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0"/>
            <a:ext cx="8003232" cy="620688"/>
          </a:xfrm>
        </p:spPr>
        <p:txBody>
          <a:bodyPr>
            <a:normAutofit fontScale="90000"/>
          </a:bodyPr>
          <a:lstStyle/>
          <a:p>
            <a:br>
              <a:rPr lang="en-GB" dirty="0"/>
            </a:br>
            <a:r>
              <a:rPr lang="en-GB" sz="4000" b="1" dirty="0"/>
              <a:t>REPRODUCTIVE PROCESS </a:t>
            </a:r>
            <a:r>
              <a:rPr lang="en-GB" sz="4000" b="1" i="1" dirty="0"/>
              <a:t>Cont’d</a:t>
            </a:r>
          </a:p>
        </p:txBody>
      </p:sp>
      <p:sp>
        <p:nvSpPr>
          <p:cNvPr id="3" name="Content Placeholder 2"/>
          <p:cNvSpPr>
            <a:spLocks noGrp="1"/>
          </p:cNvSpPr>
          <p:nvPr>
            <p:ph idx="1"/>
          </p:nvPr>
        </p:nvSpPr>
        <p:spPr>
          <a:xfrm>
            <a:off x="457200" y="836712"/>
            <a:ext cx="8363272" cy="5904656"/>
          </a:xfrm>
        </p:spPr>
        <p:txBody>
          <a:bodyPr>
            <a:noAutofit/>
          </a:bodyPr>
          <a:lstStyle/>
          <a:p>
            <a:r>
              <a:rPr lang="en-US" sz="4000" dirty="0"/>
              <a:t>These two </a:t>
            </a:r>
            <a:r>
              <a:rPr lang="en-US" sz="4000" b="1" dirty="0"/>
              <a:t>polar nuclei </a:t>
            </a:r>
            <a:r>
              <a:rPr lang="en-US" sz="4000" dirty="0"/>
              <a:t>may become a </a:t>
            </a:r>
            <a:r>
              <a:rPr lang="en-US" sz="4000" b="1" dirty="0"/>
              <a:t>binucleate cell </a:t>
            </a:r>
            <a:r>
              <a:rPr lang="en-US" sz="4000" dirty="0"/>
              <a:t>or they may fuse together forming a </a:t>
            </a:r>
            <a:r>
              <a:rPr lang="en-US" sz="4000" b="1" dirty="0"/>
              <a:t>single diploid nucleus</a:t>
            </a:r>
            <a:r>
              <a:rPr lang="en-US" sz="4000" dirty="0"/>
              <a:t>. </a:t>
            </a:r>
          </a:p>
          <a:p>
            <a:r>
              <a:rPr lang="en-US" sz="4000" dirty="0"/>
              <a:t>Cell walls also form around the remaining nuclei. </a:t>
            </a:r>
          </a:p>
          <a:p>
            <a:r>
              <a:rPr lang="en-US" sz="4000" dirty="0"/>
              <a:t>In the group closest to the micropyle, one of these cells functions as the </a:t>
            </a:r>
            <a:r>
              <a:rPr lang="en-US" sz="4000" b="1" dirty="0"/>
              <a:t>female gamete </a:t>
            </a:r>
            <a:r>
              <a:rPr lang="en-US" sz="4000" dirty="0"/>
              <a:t>or </a:t>
            </a:r>
            <a:r>
              <a:rPr lang="en-US" sz="4000" b="1" dirty="0"/>
              <a:t>egg</a:t>
            </a:r>
            <a:r>
              <a:rPr lang="en-US" sz="4000" dirty="0"/>
              <a:t>.</a:t>
            </a:r>
            <a:endParaRPr lang="en-GB" sz="40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20688"/>
          </a:xfrm>
        </p:spPr>
        <p:txBody>
          <a:bodyPr>
            <a:normAutofit fontScale="90000"/>
          </a:bodyPr>
          <a:lstStyle/>
          <a:p>
            <a:br>
              <a:rPr lang="en-GB" dirty="0"/>
            </a:br>
            <a:r>
              <a:rPr lang="en-GB" sz="4000" b="1" dirty="0"/>
              <a:t>REPRODUCTIVE PROCESS </a:t>
            </a:r>
            <a:r>
              <a:rPr lang="en-GB" sz="4000" b="1" i="1" dirty="0"/>
              <a:t>Cont’d. </a:t>
            </a:r>
          </a:p>
        </p:txBody>
      </p:sp>
      <p:sp>
        <p:nvSpPr>
          <p:cNvPr id="3" name="Content Placeholder 2"/>
          <p:cNvSpPr>
            <a:spLocks noGrp="1"/>
          </p:cNvSpPr>
          <p:nvPr>
            <p:ph idx="1"/>
          </p:nvPr>
        </p:nvSpPr>
        <p:spPr>
          <a:xfrm>
            <a:off x="457200" y="908720"/>
            <a:ext cx="8229600" cy="5832648"/>
          </a:xfrm>
        </p:spPr>
        <p:txBody>
          <a:bodyPr>
            <a:noAutofit/>
          </a:bodyPr>
          <a:lstStyle/>
          <a:p>
            <a:r>
              <a:rPr lang="en-US" sz="4000" dirty="0"/>
              <a:t>The other two cells, called </a:t>
            </a:r>
            <a:r>
              <a:rPr lang="en-US" sz="4000" b="1" dirty="0"/>
              <a:t>Synergids</a:t>
            </a:r>
            <a:r>
              <a:rPr lang="en-US" sz="4000" dirty="0"/>
              <a:t>, either are destroyed or degenerate during or after events that occur later. </a:t>
            </a:r>
          </a:p>
          <a:p>
            <a:r>
              <a:rPr lang="en-US" sz="4000" dirty="0"/>
              <a:t>At the other end, the remaining three cells, called </a:t>
            </a:r>
            <a:r>
              <a:rPr lang="en-US" sz="4000" b="1" dirty="0" err="1"/>
              <a:t>Antipodals</a:t>
            </a:r>
            <a:r>
              <a:rPr lang="en-US" sz="4000" dirty="0"/>
              <a:t>, have no apparent function and later they also degenerate.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537E61-E157-45F5-A4EF-017F07CB5E1F}"/>
              </a:ext>
            </a:extLst>
          </p:cNvPr>
          <p:cNvSpPr/>
          <p:nvPr/>
        </p:nvSpPr>
        <p:spPr>
          <a:xfrm>
            <a:off x="683568" y="692696"/>
            <a:ext cx="7920880" cy="4401205"/>
          </a:xfrm>
          <a:prstGeom prst="rect">
            <a:avLst/>
          </a:prstGeom>
        </p:spPr>
        <p:txBody>
          <a:bodyPr wrap="square">
            <a:spAutoFit/>
          </a:bodyPr>
          <a:lstStyle/>
          <a:p>
            <a:pPr marL="571500" indent="-571500">
              <a:buFont typeface="Arial" panose="020B0604020202020204" pitchFamily="34" charset="0"/>
              <a:buChar char="•"/>
            </a:pPr>
            <a:r>
              <a:rPr lang="en-US" sz="4000" dirty="0"/>
              <a:t>The large sac, usually containing eight nuclei in seven cells, constitutes the </a:t>
            </a:r>
            <a:r>
              <a:rPr lang="en-US" sz="4000" b="1" dirty="0"/>
              <a:t>Female gametophyte</a:t>
            </a:r>
            <a:r>
              <a:rPr lang="en-US" sz="4000" dirty="0"/>
              <a:t>. </a:t>
            </a:r>
          </a:p>
          <a:p>
            <a:pPr marL="571500" indent="-571500">
              <a:buFont typeface="Arial" panose="020B0604020202020204" pitchFamily="34" charset="0"/>
              <a:buChar char="•"/>
            </a:pPr>
            <a:r>
              <a:rPr lang="en-US" sz="4000" dirty="0"/>
              <a:t>At maturity, it is called an </a:t>
            </a:r>
            <a:r>
              <a:rPr lang="en-US" sz="4000" b="1" dirty="0"/>
              <a:t>Embryo sac</a:t>
            </a:r>
            <a:r>
              <a:rPr lang="en-US" sz="4000" dirty="0"/>
              <a:t>.</a:t>
            </a:r>
            <a:endParaRPr lang="en-GB" sz="4000" dirty="0"/>
          </a:p>
          <a:p>
            <a:pPr marL="571500" indent="-571500">
              <a:buFont typeface="Arial" panose="020B0604020202020204" pitchFamily="34" charset="0"/>
              <a:buChar char="•"/>
            </a:pPr>
            <a:endParaRPr lang="en-US" sz="4000" dirty="0"/>
          </a:p>
        </p:txBody>
      </p:sp>
    </p:spTree>
    <p:extLst>
      <p:ext uri="{BB962C8B-B14F-4D97-AF65-F5344CB8AC3E}">
        <p14:creationId xmlns:p14="http://schemas.microsoft.com/office/powerpoint/2010/main" val="19944896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normAutofit fontScale="90000"/>
          </a:bodyPr>
          <a:lstStyle/>
          <a:p>
            <a:br>
              <a:rPr lang="en-GB" dirty="0"/>
            </a:br>
            <a:r>
              <a:rPr lang="en-GB" sz="4000" b="1" dirty="0"/>
              <a:t>REPRODUCTIVE PROCESS </a:t>
            </a:r>
            <a:r>
              <a:rPr lang="en-GB" sz="4000" b="1" i="1" dirty="0"/>
              <a:t>Cont’d.</a:t>
            </a:r>
            <a:r>
              <a:rPr lang="en-GB" sz="4000" b="1" dirty="0"/>
              <a:t> </a:t>
            </a:r>
          </a:p>
        </p:txBody>
      </p:sp>
      <p:sp>
        <p:nvSpPr>
          <p:cNvPr id="3" name="Content Placeholder 2"/>
          <p:cNvSpPr>
            <a:spLocks noGrp="1"/>
          </p:cNvSpPr>
          <p:nvPr>
            <p:ph idx="1"/>
          </p:nvPr>
        </p:nvSpPr>
        <p:spPr>
          <a:xfrm>
            <a:off x="457200" y="1124744"/>
            <a:ext cx="8229600" cy="5400600"/>
          </a:xfrm>
        </p:spPr>
        <p:txBody>
          <a:bodyPr>
            <a:normAutofit/>
          </a:bodyPr>
          <a:lstStyle/>
          <a:p>
            <a:r>
              <a:rPr lang="en-US" sz="4000" dirty="0"/>
              <a:t>While the female gametophyte is developing, a parallel process that leads to the formation of </a:t>
            </a:r>
            <a:r>
              <a:rPr lang="en-US" sz="4000" b="1" dirty="0"/>
              <a:t>male gametophytes </a:t>
            </a:r>
            <a:r>
              <a:rPr lang="en-US" sz="4000" dirty="0"/>
              <a:t>takes place in the </a:t>
            </a:r>
            <a:r>
              <a:rPr lang="en-US" sz="4000" b="1" dirty="0"/>
              <a:t>anthers</a:t>
            </a:r>
            <a:r>
              <a:rPr lang="en-US" sz="4000" dirty="0"/>
              <a:t>.</a:t>
            </a:r>
          </a:p>
          <a:p>
            <a:r>
              <a:rPr lang="en-US" sz="4000" dirty="0"/>
              <a:t>As an anther develops, four patches of tissue differentiate from the main mass of cells.</a:t>
            </a:r>
          </a:p>
          <a:p>
            <a:pPr>
              <a:buNone/>
            </a:pPr>
            <a:endParaRPr lang="en-GB"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0"/>
            <a:ext cx="8003232" cy="620688"/>
          </a:xfrm>
        </p:spPr>
        <p:txBody>
          <a:bodyPr>
            <a:normAutofit fontScale="90000"/>
          </a:bodyPr>
          <a:lstStyle/>
          <a:p>
            <a:br>
              <a:rPr lang="en-GB" dirty="0"/>
            </a:br>
            <a:r>
              <a:rPr lang="en-GB" sz="4000" b="1" dirty="0"/>
              <a:t>REPRODUCTIVE PROCESS </a:t>
            </a:r>
            <a:r>
              <a:rPr lang="en-GB" sz="4000" b="1" i="1" dirty="0"/>
              <a:t>Cont’d.</a:t>
            </a:r>
            <a:r>
              <a:rPr lang="en-GB" sz="4000" b="1" dirty="0"/>
              <a:t> </a:t>
            </a:r>
          </a:p>
        </p:txBody>
      </p:sp>
      <p:sp>
        <p:nvSpPr>
          <p:cNvPr id="3" name="Content Placeholder 2"/>
          <p:cNvSpPr>
            <a:spLocks noGrp="1"/>
          </p:cNvSpPr>
          <p:nvPr>
            <p:ph idx="1"/>
          </p:nvPr>
        </p:nvSpPr>
        <p:spPr>
          <a:xfrm>
            <a:off x="457200" y="836712"/>
            <a:ext cx="8229600" cy="5904656"/>
          </a:xfrm>
        </p:spPr>
        <p:txBody>
          <a:bodyPr>
            <a:normAutofit/>
          </a:bodyPr>
          <a:lstStyle/>
          <a:p>
            <a:r>
              <a:rPr lang="en-US" sz="4000" dirty="0"/>
              <a:t>These patches of tissue contain many </a:t>
            </a:r>
            <a:r>
              <a:rPr lang="en-US" sz="4000" b="1" dirty="0"/>
              <a:t>diploid Microspore Mother cells</a:t>
            </a:r>
            <a:r>
              <a:rPr lang="en-US" sz="4000" dirty="0"/>
              <a:t>, each of which undergoes meiosis, producing a quartet (or tetrad) of </a:t>
            </a:r>
            <a:r>
              <a:rPr lang="en-US" sz="4000" b="1" dirty="0"/>
              <a:t>Microspores</a:t>
            </a:r>
            <a:r>
              <a:rPr lang="en-US" sz="4000" dirty="0"/>
              <a:t>.</a:t>
            </a:r>
          </a:p>
          <a:p>
            <a:r>
              <a:rPr lang="en-US" sz="4000" dirty="0"/>
              <a:t>Four chambers or cavities (</a:t>
            </a:r>
            <a:r>
              <a:rPr lang="en-US" sz="4000" b="1" dirty="0"/>
              <a:t>pollen sac</a:t>
            </a:r>
            <a:r>
              <a:rPr lang="en-US" sz="4000" dirty="0"/>
              <a:t>) are visible in the cross section of an anther by the time the microspores have been produced.</a:t>
            </a:r>
          </a:p>
          <a:p>
            <a:pPr>
              <a:buNone/>
            </a:pPr>
            <a:endParaRPr lang="en-GB" sz="4000" dirty="0"/>
          </a:p>
          <a:p>
            <a:endParaRPr lang="en-GB"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r. Apetorgbor\Pictures\m10.jpg"/>
          <p:cNvPicPr>
            <a:picLocks noChangeAspect="1" noChangeArrowheads="1"/>
          </p:cNvPicPr>
          <p:nvPr/>
        </p:nvPicPr>
        <p:blipFill>
          <a:blip r:embed="rId3" cstate="print"/>
          <a:srcRect/>
          <a:stretch>
            <a:fillRect/>
          </a:stretch>
        </p:blipFill>
        <p:spPr bwMode="auto">
          <a:xfrm>
            <a:off x="214283" y="714356"/>
            <a:ext cx="4357718" cy="4286280"/>
          </a:xfrm>
          <a:prstGeom prst="rect">
            <a:avLst/>
          </a:prstGeom>
          <a:noFill/>
        </p:spPr>
      </p:pic>
      <p:pic>
        <p:nvPicPr>
          <p:cNvPr id="6147" name="Picture 3" descr="C:\Users\Mr. Apetorgbor\Pictures\m11.jpg"/>
          <p:cNvPicPr>
            <a:picLocks noChangeAspect="1" noChangeArrowheads="1"/>
          </p:cNvPicPr>
          <p:nvPr/>
        </p:nvPicPr>
        <p:blipFill>
          <a:blip r:embed="rId4" cstate="print"/>
          <a:srcRect l="3226"/>
          <a:stretch>
            <a:fillRect/>
          </a:stretch>
        </p:blipFill>
        <p:spPr bwMode="auto">
          <a:xfrm>
            <a:off x="4572000" y="642918"/>
            <a:ext cx="4071966" cy="3929090"/>
          </a:xfrm>
          <a:prstGeom prst="rect">
            <a:avLst/>
          </a:prstGeom>
          <a:noFill/>
        </p:spPr>
      </p:pic>
    </p:spTree>
    <p:extLst>
      <p:ext uri="{BB962C8B-B14F-4D97-AF65-F5344CB8AC3E}">
        <p14:creationId xmlns:p14="http://schemas.microsoft.com/office/powerpoint/2010/main" val="3196959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GB" dirty="0"/>
            </a:br>
            <a:br>
              <a:rPr lang="en-GB" dirty="0"/>
            </a:br>
            <a:r>
              <a:rPr lang="en-GB" sz="4000" b="1" dirty="0"/>
              <a:t>REPRODUCTIVE PROCESS </a:t>
            </a:r>
            <a:r>
              <a:rPr lang="en-GB" sz="4000" b="1" i="1" dirty="0"/>
              <a:t>Cont’d. </a:t>
            </a:r>
          </a:p>
        </p:txBody>
      </p:sp>
      <p:sp>
        <p:nvSpPr>
          <p:cNvPr id="3" name="Content Placeholder 2"/>
          <p:cNvSpPr>
            <a:spLocks noGrp="1"/>
          </p:cNvSpPr>
          <p:nvPr>
            <p:ph idx="1"/>
          </p:nvPr>
        </p:nvSpPr>
        <p:spPr>
          <a:xfrm>
            <a:off x="457200" y="1412776"/>
            <a:ext cx="8229600" cy="4713387"/>
          </a:xfrm>
        </p:spPr>
        <p:txBody>
          <a:bodyPr>
            <a:normAutofit/>
          </a:bodyPr>
          <a:lstStyle/>
          <a:p>
            <a:r>
              <a:rPr lang="en-US" sz="4000" dirty="0"/>
              <a:t>As the anther matures, the walls between adjacent chambers break down so that only two larger sacs remain. </a:t>
            </a:r>
          </a:p>
          <a:p>
            <a:r>
              <a:rPr lang="en-US" sz="4000" dirty="0"/>
              <a:t>After meiosis, the microspores in the pollen sacs undergo several changes more or less simultaneously: </a:t>
            </a:r>
            <a:endParaRPr lang="en-GB" sz="4000" dirty="0"/>
          </a:p>
          <a:p>
            <a:endParaRPr lang="en-GB"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424"/>
            <a:ext cx="8229600" cy="720080"/>
          </a:xfrm>
        </p:spPr>
        <p:txBody>
          <a:bodyPr>
            <a:normAutofit fontScale="90000"/>
          </a:bodyPr>
          <a:lstStyle/>
          <a:p>
            <a:br>
              <a:rPr lang="en-GB" dirty="0"/>
            </a:br>
            <a:br>
              <a:rPr lang="en-GB" dirty="0"/>
            </a:br>
            <a:r>
              <a:rPr lang="en-GB" sz="4000" b="1" dirty="0"/>
              <a:t>REPRODUCTIVE PROCESS </a:t>
            </a:r>
            <a:r>
              <a:rPr lang="en-GB" sz="4000" b="1" i="1" dirty="0"/>
              <a:t>Cont’d</a:t>
            </a:r>
            <a:r>
              <a:rPr lang="en-GB" sz="4000" b="1" dirty="0"/>
              <a:t>. </a:t>
            </a:r>
          </a:p>
        </p:txBody>
      </p:sp>
      <p:sp>
        <p:nvSpPr>
          <p:cNvPr id="3" name="Content Placeholder 2"/>
          <p:cNvSpPr>
            <a:spLocks noGrp="1"/>
          </p:cNvSpPr>
          <p:nvPr>
            <p:ph idx="1"/>
          </p:nvPr>
        </p:nvSpPr>
        <p:spPr>
          <a:xfrm>
            <a:off x="611560" y="836712"/>
            <a:ext cx="8075240" cy="5832648"/>
          </a:xfrm>
        </p:spPr>
        <p:txBody>
          <a:bodyPr>
            <a:noAutofit/>
          </a:bodyPr>
          <a:lstStyle/>
          <a:p>
            <a:pPr lvl="0">
              <a:buFont typeface="Wingdings" pitchFamily="2" charset="2"/>
              <a:buChar char="ü"/>
            </a:pPr>
            <a:r>
              <a:rPr lang="en-US" sz="4000" dirty="0"/>
              <a:t>the nucleus in each microspore divides once (mitotic), forming the generative nucleus and the tube nucleus.</a:t>
            </a:r>
            <a:endParaRPr lang="en-GB" sz="4000" dirty="0"/>
          </a:p>
          <a:p>
            <a:pPr lvl="0">
              <a:buFont typeface="Wingdings" pitchFamily="2" charset="2"/>
              <a:buChar char="ü"/>
            </a:pPr>
            <a:r>
              <a:rPr lang="en-US" sz="4000" dirty="0"/>
              <a:t>members of each quartet of microspores separate from one another, and </a:t>
            </a:r>
            <a:endParaRPr lang="en-GB" sz="4000" dirty="0"/>
          </a:p>
          <a:p>
            <a:pPr lvl="0">
              <a:buFont typeface="Wingdings" pitchFamily="2" charset="2"/>
              <a:buChar char="ü"/>
            </a:pPr>
            <a:r>
              <a:rPr lang="en-US" sz="4000" dirty="0"/>
              <a:t>a two-layered wall develops around each microspore.</a:t>
            </a:r>
            <a:endParaRPr lang="en-GB"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B4CFCB7-D134-4912-B4F9-05C7A0CD9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85" y="836712"/>
            <a:ext cx="7971149" cy="515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7005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0"/>
            <a:ext cx="8003232" cy="908720"/>
          </a:xfrm>
        </p:spPr>
        <p:txBody>
          <a:bodyPr>
            <a:normAutofit fontScale="90000"/>
          </a:bodyPr>
          <a:lstStyle/>
          <a:p>
            <a:br>
              <a:rPr lang="en-GB" sz="3600" dirty="0"/>
            </a:br>
            <a:r>
              <a:rPr lang="en-GB" sz="4000" b="1" dirty="0"/>
              <a:t>REPRODUCTIVE PROCESS </a:t>
            </a:r>
            <a:r>
              <a:rPr lang="en-GB" sz="4000" b="1" i="1" dirty="0"/>
              <a:t>Cont’d</a:t>
            </a:r>
            <a:r>
              <a:rPr lang="en-GB" sz="4000" b="1" dirty="0"/>
              <a:t>. </a:t>
            </a:r>
          </a:p>
        </p:txBody>
      </p:sp>
      <p:sp>
        <p:nvSpPr>
          <p:cNvPr id="3" name="Content Placeholder 2"/>
          <p:cNvSpPr>
            <a:spLocks noGrp="1"/>
          </p:cNvSpPr>
          <p:nvPr>
            <p:ph idx="1"/>
          </p:nvPr>
        </p:nvSpPr>
        <p:spPr>
          <a:xfrm>
            <a:off x="457200" y="980728"/>
            <a:ext cx="8229600" cy="5658905"/>
          </a:xfrm>
        </p:spPr>
        <p:txBody>
          <a:bodyPr/>
          <a:lstStyle/>
          <a:p>
            <a:r>
              <a:rPr lang="en-US" sz="4000" dirty="0"/>
              <a:t>When these events are complete, the microspores have become </a:t>
            </a:r>
            <a:r>
              <a:rPr lang="en-US" sz="4000" b="1" dirty="0"/>
              <a:t>Pollen grains</a:t>
            </a:r>
            <a:endParaRPr lang="en-GB" sz="4000" b="1" dirty="0"/>
          </a:p>
          <a:p>
            <a:r>
              <a:rPr lang="en-US" sz="4000" dirty="0"/>
              <a:t>The outer layer of the pollen grain wall, called the </a:t>
            </a:r>
            <a:r>
              <a:rPr lang="en-US" sz="4000" b="1" dirty="0" err="1"/>
              <a:t>Exine</a:t>
            </a:r>
            <a:r>
              <a:rPr lang="en-US" sz="4000" dirty="0"/>
              <a:t>, contains chemicals that may later react with other chemicals in the stigma of the flower.</a:t>
            </a:r>
          </a:p>
          <a:p>
            <a:pPr>
              <a:buNone/>
            </a:pPr>
            <a:endParaRPr lang="en-GB"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52128"/>
          </a:xfrm>
        </p:spPr>
        <p:txBody>
          <a:bodyPr>
            <a:normAutofit fontScale="90000"/>
          </a:bodyPr>
          <a:lstStyle/>
          <a:p>
            <a:br>
              <a:rPr lang="en-GB" dirty="0"/>
            </a:br>
            <a:r>
              <a:rPr lang="en-GB" sz="4000" b="1" dirty="0"/>
              <a:t>REPRODUCTIVE PROCESS </a:t>
            </a:r>
            <a:r>
              <a:rPr lang="en-GB" sz="4000" b="1" i="1" dirty="0"/>
              <a:t>Cont’d. </a:t>
            </a:r>
          </a:p>
        </p:txBody>
      </p:sp>
      <p:sp>
        <p:nvSpPr>
          <p:cNvPr id="3" name="Content Placeholder 2"/>
          <p:cNvSpPr>
            <a:spLocks noGrp="1"/>
          </p:cNvSpPr>
          <p:nvPr>
            <p:ph idx="1"/>
          </p:nvPr>
        </p:nvSpPr>
        <p:spPr>
          <a:xfrm>
            <a:off x="457200" y="908720"/>
            <a:ext cx="8229600" cy="5760640"/>
          </a:xfrm>
        </p:spPr>
        <p:txBody>
          <a:bodyPr>
            <a:normAutofit/>
          </a:bodyPr>
          <a:lstStyle/>
          <a:p>
            <a:r>
              <a:rPr lang="en-US" sz="4000" dirty="0"/>
              <a:t>One of the pollen grain’s two nuclei, the </a:t>
            </a:r>
            <a:r>
              <a:rPr lang="en-US" sz="4000" b="1" dirty="0"/>
              <a:t>Generative nucleus</a:t>
            </a:r>
            <a:r>
              <a:rPr lang="en-US" sz="4000" dirty="0"/>
              <a:t>, will later divide, producing </a:t>
            </a:r>
            <a:r>
              <a:rPr lang="en-US" sz="4000" b="1" dirty="0"/>
              <a:t>two male gametes </a:t>
            </a:r>
            <a:r>
              <a:rPr lang="en-US" sz="4000" dirty="0"/>
              <a:t>(</a:t>
            </a:r>
            <a:r>
              <a:rPr lang="en-US" sz="4000" b="1" dirty="0"/>
              <a:t>sperms</a:t>
            </a:r>
            <a:r>
              <a:rPr lang="en-US" sz="4000" dirty="0"/>
              <a:t>).</a:t>
            </a:r>
          </a:p>
          <a:p>
            <a:r>
              <a:rPr lang="en-US" sz="4000" dirty="0"/>
              <a:t>The remaining tube nucleus is involved in events that take place after the pollen grain has left the anther.</a:t>
            </a:r>
            <a:endParaRPr lang="en-GB" sz="4000" dirty="0"/>
          </a:p>
          <a:p>
            <a:endParaRPr lang="en-GB"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Pictures\m6.jpg"/>
          <p:cNvPicPr/>
          <p:nvPr/>
        </p:nvPicPr>
        <p:blipFill>
          <a:blip r:embed="rId2" cstate="print"/>
          <a:srcRect l="11061" t="20037" r="18994" b="10317"/>
          <a:stretch>
            <a:fillRect/>
          </a:stretch>
        </p:blipFill>
        <p:spPr bwMode="auto">
          <a:xfrm rot="10800000">
            <a:off x="5072061" y="142850"/>
            <a:ext cx="3786213" cy="6215107"/>
          </a:xfrm>
          <a:prstGeom prst="rect">
            <a:avLst/>
          </a:prstGeom>
          <a:noFill/>
          <a:ln w="9525">
            <a:noFill/>
            <a:miter lim="800000"/>
            <a:headEnd/>
            <a:tailEnd/>
          </a:ln>
        </p:spPr>
      </p:pic>
      <p:pic>
        <p:nvPicPr>
          <p:cNvPr id="5123" name="Picture 3" descr="C:\Users\Mr. Apetorgbor\Pictures\m9.jpg"/>
          <p:cNvPicPr>
            <a:picLocks noChangeAspect="1" noChangeArrowheads="1"/>
          </p:cNvPicPr>
          <p:nvPr/>
        </p:nvPicPr>
        <p:blipFill>
          <a:blip r:embed="rId3" cstate="print"/>
          <a:srcRect r="3077"/>
          <a:stretch>
            <a:fillRect/>
          </a:stretch>
        </p:blipFill>
        <p:spPr bwMode="auto">
          <a:xfrm>
            <a:off x="428597" y="142852"/>
            <a:ext cx="4714907" cy="6286544"/>
          </a:xfrm>
          <a:prstGeom prst="rect">
            <a:avLst/>
          </a:prstGeom>
          <a:noFill/>
        </p:spPr>
      </p:pic>
      <p:sp>
        <p:nvSpPr>
          <p:cNvPr id="7" name="TextBox 6"/>
          <p:cNvSpPr txBox="1"/>
          <p:nvPr/>
        </p:nvSpPr>
        <p:spPr>
          <a:xfrm>
            <a:off x="1071538" y="6500834"/>
            <a:ext cx="7643866" cy="369332"/>
          </a:xfrm>
          <a:prstGeom prst="rect">
            <a:avLst/>
          </a:prstGeom>
          <a:noFill/>
        </p:spPr>
        <p:txBody>
          <a:bodyPr wrap="square" rtlCol="0">
            <a:spAutoFit/>
          </a:bodyPr>
          <a:lstStyle/>
          <a:p>
            <a:pPr algn="ctr"/>
            <a:r>
              <a:rPr lang="en-GB" b="1" dirty="0"/>
              <a:t>LIFE CYCLE OF A TYPICAL FLOWERING PLANT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r. Apetorgbor\Pictures\m10.jpg"/>
          <p:cNvPicPr>
            <a:picLocks noChangeAspect="1" noChangeArrowheads="1"/>
          </p:cNvPicPr>
          <p:nvPr/>
        </p:nvPicPr>
        <p:blipFill>
          <a:blip r:embed="rId3" cstate="print"/>
          <a:srcRect/>
          <a:stretch>
            <a:fillRect/>
          </a:stretch>
        </p:blipFill>
        <p:spPr bwMode="auto">
          <a:xfrm>
            <a:off x="214283" y="714356"/>
            <a:ext cx="4357718" cy="4286280"/>
          </a:xfrm>
          <a:prstGeom prst="rect">
            <a:avLst/>
          </a:prstGeom>
          <a:noFill/>
        </p:spPr>
      </p:pic>
      <p:pic>
        <p:nvPicPr>
          <p:cNvPr id="6147" name="Picture 3" descr="C:\Users\Mr. Apetorgbor\Pictures\m11.jpg"/>
          <p:cNvPicPr>
            <a:picLocks noChangeAspect="1" noChangeArrowheads="1"/>
          </p:cNvPicPr>
          <p:nvPr/>
        </p:nvPicPr>
        <p:blipFill>
          <a:blip r:embed="rId4" cstate="print"/>
          <a:srcRect l="3226"/>
          <a:stretch>
            <a:fillRect/>
          </a:stretch>
        </p:blipFill>
        <p:spPr bwMode="auto">
          <a:xfrm>
            <a:off x="4572000" y="642918"/>
            <a:ext cx="4071966" cy="3929090"/>
          </a:xfrm>
          <a:prstGeom prst="rect">
            <a:avLst/>
          </a:prstGeom>
          <a:noFill/>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Mr. Apetorgbor\Pictures\m13.jpg"/>
          <p:cNvPicPr>
            <a:picLocks noChangeAspect="1" noChangeArrowheads="1"/>
          </p:cNvPicPr>
          <p:nvPr/>
        </p:nvPicPr>
        <p:blipFill>
          <a:blip r:embed="rId2" cstate="print"/>
          <a:srcRect r="971"/>
          <a:stretch>
            <a:fillRect/>
          </a:stretch>
        </p:blipFill>
        <p:spPr bwMode="auto">
          <a:xfrm>
            <a:off x="571472" y="260648"/>
            <a:ext cx="7384904" cy="6454500"/>
          </a:xfrm>
          <a:prstGeom prst="rect">
            <a:avLst/>
          </a:prstGeom>
          <a:noFill/>
        </p:spPr>
      </p:pic>
      <p:cxnSp>
        <p:nvCxnSpPr>
          <p:cNvPr id="11" name="Straight Connector 10"/>
          <p:cNvCxnSpPr/>
          <p:nvPr/>
        </p:nvCxnSpPr>
        <p:spPr>
          <a:xfrm>
            <a:off x="6143636" y="2643182"/>
            <a:ext cx="1214446"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286512" y="2786058"/>
            <a:ext cx="1071570" cy="21431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15206" y="2643182"/>
            <a:ext cx="1357322" cy="338554"/>
          </a:xfrm>
          <a:prstGeom prst="rect">
            <a:avLst/>
          </a:prstGeom>
          <a:noFill/>
        </p:spPr>
        <p:txBody>
          <a:bodyPr wrap="square" rtlCol="0">
            <a:spAutoFit/>
          </a:bodyPr>
          <a:lstStyle/>
          <a:p>
            <a:pPr algn="ctr"/>
            <a:r>
              <a:rPr lang="en-GB" sz="1600" dirty="0"/>
              <a:t>Integuments</a:t>
            </a:r>
          </a:p>
        </p:txBody>
      </p:sp>
      <p:sp>
        <p:nvSpPr>
          <p:cNvPr id="15" name="TextBox 14"/>
          <p:cNvSpPr txBox="1"/>
          <p:nvPr/>
        </p:nvSpPr>
        <p:spPr>
          <a:xfrm>
            <a:off x="3428992" y="5072074"/>
            <a:ext cx="1143008" cy="261610"/>
          </a:xfrm>
          <a:prstGeom prst="rect">
            <a:avLst/>
          </a:prstGeom>
          <a:noFill/>
        </p:spPr>
        <p:txBody>
          <a:bodyPr wrap="square" rtlCol="0">
            <a:spAutoFit/>
          </a:bodyPr>
          <a:lstStyle/>
          <a:p>
            <a:pPr algn="ctr"/>
            <a:r>
              <a:rPr lang="en-GB" sz="1100" dirty="0"/>
              <a:t>Male gamete</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r. Apetorgbor\Pictures\m19.jpg"/>
          <p:cNvPicPr>
            <a:picLocks noChangeAspect="1" noChangeArrowheads="1"/>
          </p:cNvPicPr>
          <p:nvPr/>
        </p:nvPicPr>
        <p:blipFill>
          <a:blip r:embed="rId2" cstate="print"/>
          <a:srcRect/>
          <a:stretch>
            <a:fillRect/>
          </a:stretch>
        </p:blipFill>
        <p:spPr bwMode="auto">
          <a:xfrm>
            <a:off x="357158" y="500042"/>
            <a:ext cx="8429684" cy="5857916"/>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Mr. Apetorgbor\Pictures\m20.jpg"/>
          <p:cNvPicPr>
            <a:picLocks noChangeAspect="1" noChangeArrowheads="1"/>
          </p:cNvPicPr>
          <p:nvPr/>
        </p:nvPicPr>
        <p:blipFill>
          <a:blip r:embed="rId2" cstate="print"/>
          <a:srcRect/>
          <a:stretch>
            <a:fillRect/>
          </a:stretch>
        </p:blipFill>
        <p:spPr bwMode="auto">
          <a:xfrm>
            <a:off x="571472" y="642918"/>
            <a:ext cx="8072493" cy="5929354"/>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r. Apetorgbor\Pictures\m15.jpg"/>
          <p:cNvPicPr>
            <a:picLocks noChangeAspect="1" noChangeArrowheads="1"/>
          </p:cNvPicPr>
          <p:nvPr/>
        </p:nvPicPr>
        <p:blipFill>
          <a:blip r:embed="rId2" cstate="print"/>
          <a:srcRect/>
          <a:stretch>
            <a:fillRect/>
          </a:stretch>
        </p:blipFill>
        <p:spPr bwMode="auto">
          <a:xfrm>
            <a:off x="428596" y="714356"/>
            <a:ext cx="8072493" cy="5572163"/>
          </a:xfrm>
          <a:prstGeom prst="rect">
            <a:avLst/>
          </a:prstGeom>
          <a:noFill/>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Mr. Apetorgbor\Pictures\m18.jpg"/>
          <p:cNvPicPr>
            <a:picLocks noChangeAspect="1" noChangeArrowheads="1"/>
          </p:cNvPicPr>
          <p:nvPr/>
        </p:nvPicPr>
        <p:blipFill>
          <a:blip r:embed="rId2" cstate="print"/>
          <a:srcRect/>
          <a:stretch>
            <a:fillRect/>
          </a:stretch>
        </p:blipFill>
        <p:spPr bwMode="auto">
          <a:xfrm>
            <a:off x="500034" y="285728"/>
            <a:ext cx="8143932" cy="6286543"/>
          </a:xfrm>
          <a:prstGeom prst="rect">
            <a:avLst/>
          </a:prstGeom>
          <a:noFill/>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74638"/>
            <a:ext cx="7931224" cy="130026"/>
          </a:xfrm>
        </p:spPr>
        <p:txBody>
          <a:bodyPr>
            <a:normAutofit fontScale="90000"/>
          </a:bodyPr>
          <a:lstStyle/>
          <a:p>
            <a:br>
              <a:rPr lang="en-GB" dirty="0"/>
            </a:br>
            <a:r>
              <a:rPr lang="en-GB" b="1" dirty="0"/>
              <a:t>POLLINATION AND FERTILIZATION</a:t>
            </a:r>
          </a:p>
        </p:txBody>
      </p:sp>
      <p:sp>
        <p:nvSpPr>
          <p:cNvPr id="3" name="Content Placeholder 2"/>
          <p:cNvSpPr>
            <a:spLocks noGrp="1"/>
          </p:cNvSpPr>
          <p:nvPr>
            <p:ph idx="1"/>
          </p:nvPr>
        </p:nvSpPr>
        <p:spPr>
          <a:xfrm>
            <a:off x="467544" y="836712"/>
            <a:ext cx="8219256" cy="5891262"/>
          </a:xfrm>
        </p:spPr>
        <p:txBody>
          <a:bodyPr>
            <a:noAutofit/>
          </a:bodyPr>
          <a:lstStyle/>
          <a:p>
            <a:r>
              <a:rPr lang="en-US" sz="4000" b="1" dirty="0"/>
              <a:t>Pollination</a:t>
            </a:r>
            <a:r>
              <a:rPr lang="en-US" sz="4000" dirty="0"/>
              <a:t> is the transfer of pollen from an anther to a stigma. </a:t>
            </a:r>
          </a:p>
          <a:p>
            <a:r>
              <a:rPr lang="en-US" sz="4000" b="1" dirty="0"/>
              <a:t>Fertilization</a:t>
            </a:r>
            <a:r>
              <a:rPr lang="en-US" sz="4000" dirty="0"/>
              <a:t> is the formation of a </a:t>
            </a:r>
            <a:r>
              <a:rPr lang="en-US" sz="4000" b="1" dirty="0"/>
              <a:t>zygote</a:t>
            </a:r>
            <a:r>
              <a:rPr lang="en-US" sz="4000" dirty="0"/>
              <a:t> through the </a:t>
            </a:r>
            <a:r>
              <a:rPr lang="en-US" sz="4000" b="1" dirty="0"/>
              <a:t>fusion of two gametes</a:t>
            </a:r>
            <a:r>
              <a:rPr lang="en-US" sz="4000" dirty="0"/>
              <a:t>. </a:t>
            </a:r>
          </a:p>
          <a:p>
            <a:r>
              <a:rPr lang="en-US" sz="4000" dirty="0"/>
              <a:t>Fertilization may not occur until days or weeks or months after pollination has taken place, or it may not follow pollination at all.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60648"/>
            <a:ext cx="6933456" cy="216024"/>
          </a:xfrm>
        </p:spPr>
        <p:txBody>
          <a:bodyPr>
            <a:normAutofit fontScale="90000"/>
          </a:bodyPr>
          <a:lstStyle/>
          <a:p>
            <a:br>
              <a:rPr lang="en-GB" dirty="0"/>
            </a:br>
            <a:br>
              <a:rPr lang="en-GB" dirty="0"/>
            </a:br>
            <a:endParaRPr lang="en-GB" dirty="0"/>
          </a:p>
        </p:txBody>
      </p:sp>
      <p:sp>
        <p:nvSpPr>
          <p:cNvPr id="3" name="Content Placeholder 2"/>
          <p:cNvSpPr>
            <a:spLocks noGrp="1"/>
          </p:cNvSpPr>
          <p:nvPr>
            <p:ph idx="1"/>
          </p:nvPr>
        </p:nvSpPr>
        <p:spPr>
          <a:xfrm>
            <a:off x="611560" y="692696"/>
            <a:ext cx="8075240" cy="5433467"/>
          </a:xfrm>
        </p:spPr>
        <p:txBody>
          <a:bodyPr>
            <a:normAutofit/>
          </a:bodyPr>
          <a:lstStyle/>
          <a:p>
            <a:r>
              <a:rPr lang="en-US" sz="4000" dirty="0"/>
              <a:t>Its under surface bears several </a:t>
            </a:r>
            <a:r>
              <a:rPr lang="en-US" sz="4000" b="1" dirty="0"/>
              <a:t>pollen sacs</a:t>
            </a:r>
            <a:r>
              <a:rPr lang="en-US" sz="4000" dirty="0"/>
              <a:t> or </a:t>
            </a:r>
            <a:r>
              <a:rPr lang="en-US" sz="4000" b="1" dirty="0"/>
              <a:t>microsporangia</a:t>
            </a:r>
            <a:r>
              <a:rPr lang="en-US" sz="4000" dirty="0"/>
              <a:t> grouped in </a:t>
            </a:r>
            <a:r>
              <a:rPr lang="en-US" sz="4000" b="1" dirty="0" err="1"/>
              <a:t>sori</a:t>
            </a:r>
            <a:r>
              <a:rPr lang="en-US" sz="4000" b="1" dirty="0"/>
              <a:t>.</a:t>
            </a:r>
          </a:p>
          <a:p>
            <a:r>
              <a:rPr lang="en-US" sz="4000" dirty="0"/>
              <a:t>There are usually 2 to 6 pollen sacs in each sorus. </a:t>
            </a:r>
          </a:p>
          <a:p>
            <a:r>
              <a:rPr lang="en-US" sz="4000" dirty="0"/>
              <a:t>Each pollen sac contains many </a:t>
            </a:r>
            <a:r>
              <a:rPr lang="en-US" sz="4000" b="1" dirty="0"/>
              <a:t>pollen grains</a:t>
            </a:r>
            <a:r>
              <a:rPr lang="en-US" sz="4000" dirty="0"/>
              <a:t> or </a:t>
            </a:r>
            <a:r>
              <a:rPr lang="en-US" sz="4000" b="1" dirty="0"/>
              <a:t>microspores</a:t>
            </a:r>
            <a:r>
              <a:rPr lang="en-US" sz="4000" dirty="0"/>
              <a:t>. </a:t>
            </a:r>
            <a:endParaRPr lang="en-GB" sz="40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74638"/>
            <a:ext cx="8003232" cy="706090"/>
          </a:xfrm>
        </p:spPr>
        <p:txBody>
          <a:bodyPr>
            <a:normAutofit fontScale="90000"/>
          </a:bodyPr>
          <a:lstStyle/>
          <a:p>
            <a:br>
              <a:rPr lang="en-GB" sz="4000" dirty="0"/>
            </a:br>
            <a:r>
              <a:rPr lang="en-GB" sz="3600" b="1" dirty="0"/>
              <a:t>POLLINATION AND FERTILIZATION </a:t>
            </a:r>
            <a:r>
              <a:rPr lang="en-GB" sz="3600" b="1" i="1" dirty="0"/>
              <a:t>Cont’d</a:t>
            </a:r>
            <a:r>
              <a:rPr lang="en-GB" sz="4000" i="1" dirty="0"/>
              <a:t>.</a:t>
            </a:r>
          </a:p>
        </p:txBody>
      </p:sp>
      <p:sp>
        <p:nvSpPr>
          <p:cNvPr id="3" name="Content Placeholder 2"/>
          <p:cNvSpPr>
            <a:spLocks noGrp="1"/>
          </p:cNvSpPr>
          <p:nvPr>
            <p:ph idx="1"/>
          </p:nvPr>
        </p:nvSpPr>
        <p:spPr>
          <a:xfrm>
            <a:off x="395536" y="1268760"/>
            <a:ext cx="8496944" cy="5400600"/>
          </a:xfrm>
        </p:spPr>
        <p:txBody>
          <a:bodyPr>
            <a:normAutofit/>
          </a:bodyPr>
          <a:lstStyle/>
          <a:p>
            <a:r>
              <a:rPr lang="en-US" sz="4000" dirty="0"/>
              <a:t>After pollination, the pollen grain germinates on the stigma of the carpel (pistil) </a:t>
            </a:r>
          </a:p>
          <a:p>
            <a:pPr>
              <a:buFont typeface="Wingdings" panose="05000000000000000000" pitchFamily="2" charset="2"/>
              <a:buChar char="ü"/>
            </a:pPr>
            <a:r>
              <a:rPr lang="en-US" sz="4000" dirty="0"/>
              <a:t>and forms the </a:t>
            </a:r>
            <a:r>
              <a:rPr lang="en-US" sz="4000" b="1" dirty="0"/>
              <a:t>Pollen tube</a:t>
            </a:r>
            <a:r>
              <a:rPr lang="en-US" sz="4000" dirty="0"/>
              <a:t> which grows down between the cells of the </a:t>
            </a:r>
            <a:r>
              <a:rPr lang="en-US" sz="4000" b="1" dirty="0"/>
              <a:t>stigma</a:t>
            </a:r>
            <a:r>
              <a:rPr lang="en-US" sz="4000" dirty="0"/>
              <a:t> and </a:t>
            </a:r>
            <a:r>
              <a:rPr lang="en-US" sz="4000" b="1" dirty="0"/>
              <a:t>style</a:t>
            </a:r>
            <a:r>
              <a:rPr lang="en-US" sz="4000" dirty="0"/>
              <a:t> until it reaches the </a:t>
            </a:r>
            <a:r>
              <a:rPr lang="en-US" sz="4000" b="1" dirty="0"/>
              <a:t>micropyle</a:t>
            </a:r>
            <a:r>
              <a:rPr lang="en-US" sz="4000" dirty="0"/>
              <a:t>.</a:t>
            </a:r>
          </a:p>
          <a:p>
            <a:endParaRPr lang="en-GB" sz="4000" dirty="0"/>
          </a:p>
          <a:p>
            <a:endParaRPr lang="en-GB"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br>
              <a:rPr lang="en-GB" sz="4000" dirty="0"/>
            </a:br>
            <a:r>
              <a:rPr lang="en-GB" sz="3600" b="1" dirty="0"/>
              <a:t>POLLINATION AND FERTILIZATION </a:t>
            </a:r>
            <a:r>
              <a:rPr lang="en-GB" sz="3600" b="1" i="1" dirty="0"/>
              <a:t>Cont’d</a:t>
            </a:r>
            <a:r>
              <a:rPr lang="en-GB" i="1" dirty="0"/>
              <a:t>.</a:t>
            </a:r>
          </a:p>
        </p:txBody>
      </p:sp>
      <p:sp>
        <p:nvSpPr>
          <p:cNvPr id="3" name="Content Placeholder 2"/>
          <p:cNvSpPr>
            <a:spLocks noGrp="1"/>
          </p:cNvSpPr>
          <p:nvPr>
            <p:ph idx="1"/>
          </p:nvPr>
        </p:nvSpPr>
        <p:spPr>
          <a:xfrm>
            <a:off x="457200" y="1268760"/>
            <a:ext cx="8229600" cy="5314602"/>
          </a:xfrm>
        </p:spPr>
        <p:txBody>
          <a:bodyPr>
            <a:normAutofit lnSpcReduction="10000"/>
          </a:bodyPr>
          <a:lstStyle/>
          <a:p>
            <a:r>
              <a:rPr lang="en-US" sz="4300" dirty="0"/>
              <a:t>As the pollen tube grows most of the contents of the pollen grain are discharged into it. </a:t>
            </a:r>
          </a:p>
          <a:p>
            <a:r>
              <a:rPr lang="en-US" sz="4300" dirty="0"/>
              <a:t>The tube nucleus stays at the tip, while the </a:t>
            </a:r>
            <a:r>
              <a:rPr lang="en-US" sz="4300" b="1" dirty="0"/>
              <a:t>generative nucleus</a:t>
            </a:r>
            <a:r>
              <a:rPr lang="en-US" sz="4300" dirty="0"/>
              <a:t> (</a:t>
            </a:r>
            <a:r>
              <a:rPr lang="en-US" sz="4300" b="1" dirty="0"/>
              <a:t>cell</a:t>
            </a:r>
            <a:r>
              <a:rPr lang="en-US" sz="4300" dirty="0"/>
              <a:t>) lags behind and divides by mitosis usually in the tube, producing </a:t>
            </a:r>
            <a:r>
              <a:rPr lang="en-US" sz="4300" b="1" dirty="0"/>
              <a:t>two male gametes </a:t>
            </a:r>
            <a:r>
              <a:rPr lang="en-US" sz="4300" dirty="0"/>
              <a:t>without cilia.</a:t>
            </a:r>
          </a:p>
          <a:p>
            <a:pPr>
              <a:buNone/>
            </a:pPr>
            <a:endParaRPr lang="en-GB"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0E7261-083A-4A5C-B143-E1EFC015759A}"/>
              </a:ext>
            </a:extLst>
          </p:cNvPr>
          <p:cNvSpPr/>
          <p:nvPr/>
        </p:nvSpPr>
        <p:spPr>
          <a:xfrm>
            <a:off x="827584" y="692696"/>
            <a:ext cx="7920880" cy="2554545"/>
          </a:xfrm>
          <a:prstGeom prst="rect">
            <a:avLst/>
          </a:prstGeom>
        </p:spPr>
        <p:txBody>
          <a:bodyPr wrap="square">
            <a:spAutoFit/>
          </a:bodyPr>
          <a:lstStyle/>
          <a:p>
            <a:pPr marL="571500" indent="-571500">
              <a:buFont typeface="Arial" panose="020B0604020202020204" pitchFamily="34" charset="0"/>
              <a:buChar char="•"/>
            </a:pPr>
            <a:r>
              <a:rPr lang="en-US" sz="4000" dirty="0"/>
              <a:t>The germinated pollen grain with its </a:t>
            </a:r>
            <a:r>
              <a:rPr lang="en-US" sz="4000" b="1" dirty="0"/>
              <a:t>tube nucleus </a:t>
            </a:r>
            <a:r>
              <a:rPr lang="en-US" sz="4000" dirty="0"/>
              <a:t>and </a:t>
            </a:r>
            <a:r>
              <a:rPr lang="en-US" sz="4000" b="1" dirty="0"/>
              <a:t>two male gametes</a:t>
            </a:r>
            <a:r>
              <a:rPr lang="en-US" sz="4000" dirty="0"/>
              <a:t> constitutes the </a:t>
            </a:r>
            <a:r>
              <a:rPr lang="en-US" sz="4000" b="1" dirty="0"/>
              <a:t>mature male gametophyte.</a:t>
            </a:r>
          </a:p>
        </p:txBody>
      </p:sp>
    </p:spTree>
    <p:extLst>
      <p:ext uri="{BB962C8B-B14F-4D97-AF65-F5344CB8AC3E}">
        <p14:creationId xmlns:p14="http://schemas.microsoft.com/office/powerpoint/2010/main" val="22026604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4639"/>
            <a:ext cx="8075240" cy="130026"/>
          </a:xfrm>
        </p:spPr>
        <p:txBody>
          <a:bodyPr>
            <a:normAutofit fontScale="90000"/>
          </a:bodyPr>
          <a:lstStyle/>
          <a:p>
            <a:br>
              <a:rPr lang="en-GB" sz="4000" dirty="0"/>
            </a:br>
            <a:r>
              <a:rPr lang="en-GB" sz="3600" b="1" dirty="0"/>
              <a:t>POLLINATION AND FERTILIZATION </a:t>
            </a:r>
            <a:r>
              <a:rPr lang="en-GB" sz="3600" b="1" i="1" dirty="0"/>
              <a:t>Cont’d</a:t>
            </a:r>
            <a:r>
              <a:rPr lang="en-GB" i="1" dirty="0"/>
              <a:t>.</a:t>
            </a:r>
          </a:p>
        </p:txBody>
      </p:sp>
      <p:sp>
        <p:nvSpPr>
          <p:cNvPr id="3" name="Content Placeholder 2"/>
          <p:cNvSpPr>
            <a:spLocks noGrp="1"/>
          </p:cNvSpPr>
          <p:nvPr>
            <p:ph idx="1"/>
          </p:nvPr>
        </p:nvSpPr>
        <p:spPr>
          <a:xfrm>
            <a:off x="395536" y="836712"/>
            <a:ext cx="8291264" cy="5904656"/>
          </a:xfrm>
        </p:spPr>
        <p:txBody>
          <a:bodyPr>
            <a:normAutofit lnSpcReduction="10000"/>
          </a:bodyPr>
          <a:lstStyle/>
          <a:p>
            <a:r>
              <a:rPr lang="en-US" sz="4000" dirty="0"/>
              <a:t>When the pollen tube reaches the micropyle, it continues on to the embryo sac, enters it, destroying a synergid in the process; </a:t>
            </a:r>
          </a:p>
          <a:p>
            <a:pPr>
              <a:buFont typeface="Wingdings" panose="05000000000000000000" pitchFamily="2" charset="2"/>
              <a:buChar char="ü"/>
            </a:pPr>
            <a:r>
              <a:rPr lang="en-US" sz="4000" dirty="0"/>
              <a:t>it then bursts, discharging its contents. </a:t>
            </a:r>
          </a:p>
          <a:p>
            <a:r>
              <a:rPr lang="en-US" sz="4000" dirty="0"/>
              <a:t>Next an event unique to angiosperms, called </a:t>
            </a:r>
            <a:r>
              <a:rPr lang="en-US" sz="4000" b="1" dirty="0"/>
              <a:t>Double </a:t>
            </a:r>
            <a:r>
              <a:rPr lang="en-US" sz="4000" b="1" dirty="0" err="1"/>
              <a:t>fertilisation</a:t>
            </a:r>
            <a:r>
              <a:rPr lang="en-US" sz="4000" dirty="0"/>
              <a:t> (or </a:t>
            </a:r>
            <a:r>
              <a:rPr lang="en-US" sz="4000" b="1" dirty="0"/>
              <a:t>Double fusion</a:t>
            </a:r>
            <a:r>
              <a:rPr lang="en-US" sz="4000" dirty="0"/>
              <a:t>) takes place. </a:t>
            </a:r>
          </a:p>
          <a:p>
            <a:pPr>
              <a:buNone/>
            </a:pPr>
            <a:endParaRPr lang="en-GB" dirty="0"/>
          </a:p>
          <a:p>
            <a:endParaRPr lang="en-GB"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GB" sz="3600" b="1" dirty="0"/>
              <a:t>POLLINATION AND FERTILIZATION </a:t>
            </a:r>
            <a:r>
              <a:rPr lang="en-GB" sz="3600" b="1" i="1" dirty="0"/>
              <a:t>Cont’d</a:t>
            </a:r>
            <a:r>
              <a:rPr lang="en-GB" i="1" dirty="0"/>
              <a:t>.</a:t>
            </a:r>
          </a:p>
        </p:txBody>
      </p:sp>
      <p:sp>
        <p:nvSpPr>
          <p:cNvPr id="3" name="Content Placeholder 2"/>
          <p:cNvSpPr>
            <a:spLocks noGrp="1"/>
          </p:cNvSpPr>
          <p:nvPr>
            <p:ph idx="1"/>
          </p:nvPr>
        </p:nvSpPr>
        <p:spPr>
          <a:xfrm>
            <a:off x="457200" y="1124744"/>
            <a:ext cx="8229600" cy="5544616"/>
          </a:xfrm>
        </p:spPr>
        <p:txBody>
          <a:bodyPr>
            <a:normAutofit lnSpcReduction="10000"/>
          </a:bodyPr>
          <a:lstStyle/>
          <a:p>
            <a:r>
              <a:rPr lang="en-US" sz="4000" dirty="0"/>
              <a:t>One male gamete migrates from the </a:t>
            </a:r>
            <a:r>
              <a:rPr lang="en-US" sz="4000" dirty="0" err="1"/>
              <a:t>synergid</a:t>
            </a:r>
            <a:r>
              <a:rPr lang="en-US" sz="4000" dirty="0"/>
              <a:t> to the egg, and its nucleus unites with the egg nucleus forming a </a:t>
            </a:r>
            <a:r>
              <a:rPr lang="en-US" sz="4000" b="1" dirty="0"/>
              <a:t>Zygote</a:t>
            </a:r>
            <a:r>
              <a:rPr lang="en-US" sz="4000" dirty="0"/>
              <a:t>. </a:t>
            </a:r>
          </a:p>
          <a:p>
            <a:r>
              <a:rPr lang="en-US" sz="4000" dirty="0"/>
              <a:t>The other male gamete also migrates from the </a:t>
            </a:r>
            <a:r>
              <a:rPr lang="en-US" sz="4000" dirty="0" err="1"/>
              <a:t>synergid</a:t>
            </a:r>
            <a:r>
              <a:rPr lang="en-US" sz="4000" dirty="0"/>
              <a:t> towards the polar nuclei and upon arrival, unites with the polar nuclei producing a </a:t>
            </a:r>
            <a:r>
              <a:rPr lang="en-US" sz="4000" b="1" dirty="0"/>
              <a:t>3n</a:t>
            </a:r>
            <a:r>
              <a:rPr lang="en-US" sz="4000" dirty="0"/>
              <a:t> (</a:t>
            </a:r>
            <a:r>
              <a:rPr lang="en-US" sz="4000" b="1" dirty="0"/>
              <a:t>triploid</a:t>
            </a:r>
            <a:r>
              <a:rPr lang="en-US" sz="4000" dirty="0"/>
              <a:t>) </a:t>
            </a:r>
            <a:r>
              <a:rPr lang="en-US" sz="4000" b="1" dirty="0"/>
              <a:t>Endosperm nucleus.</a:t>
            </a:r>
          </a:p>
          <a:p>
            <a:endParaRPr lang="en-GB"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74638"/>
            <a:ext cx="8147248" cy="634082"/>
          </a:xfrm>
        </p:spPr>
        <p:txBody>
          <a:bodyPr>
            <a:normAutofit/>
          </a:bodyPr>
          <a:lstStyle/>
          <a:p>
            <a:r>
              <a:rPr lang="en-GB" sz="3200" b="1" dirty="0"/>
              <a:t>POLLINATION AND FERTILIZATION </a:t>
            </a:r>
            <a:r>
              <a:rPr lang="en-GB" sz="3200" b="1" i="1" dirty="0"/>
              <a:t>Cont’d.</a:t>
            </a:r>
          </a:p>
        </p:txBody>
      </p:sp>
      <p:sp>
        <p:nvSpPr>
          <p:cNvPr id="3" name="Content Placeholder 2"/>
          <p:cNvSpPr>
            <a:spLocks noGrp="1"/>
          </p:cNvSpPr>
          <p:nvPr>
            <p:ph idx="1"/>
          </p:nvPr>
        </p:nvSpPr>
        <p:spPr>
          <a:xfrm>
            <a:off x="457200" y="908720"/>
            <a:ext cx="8229600" cy="5217443"/>
          </a:xfrm>
        </p:spPr>
        <p:txBody>
          <a:bodyPr/>
          <a:lstStyle/>
          <a:p>
            <a:r>
              <a:rPr lang="en-US" sz="4000" dirty="0"/>
              <a:t>The endosperm nucleus divides repeatedly by mitosis, usually without formation of cell walls.</a:t>
            </a:r>
          </a:p>
          <a:p>
            <a:r>
              <a:rPr lang="en-US" sz="4000" dirty="0"/>
              <a:t>The </a:t>
            </a:r>
            <a:r>
              <a:rPr lang="en-US" sz="4000" b="1" dirty="0"/>
              <a:t>nutritive 3n tissue</a:t>
            </a:r>
            <a:r>
              <a:rPr lang="en-US" sz="4000" dirty="0"/>
              <a:t>, called </a:t>
            </a:r>
            <a:r>
              <a:rPr lang="en-US" sz="4000" b="1" dirty="0"/>
              <a:t>Endosperm</a:t>
            </a:r>
            <a:r>
              <a:rPr lang="en-US" sz="4000" dirty="0"/>
              <a:t>, may eventually have hundreds of nuclei; it surrounds the </a:t>
            </a:r>
            <a:r>
              <a:rPr lang="en-US" sz="4000" b="1" dirty="0"/>
              <a:t>Embryo</a:t>
            </a:r>
            <a:r>
              <a:rPr lang="en-US" sz="4000" dirty="0"/>
              <a:t> that develops from the zygote.</a:t>
            </a:r>
          </a:p>
          <a:p>
            <a:pPr>
              <a:buNone/>
            </a:pPr>
            <a:endParaRPr lang="en-US" dirty="0"/>
          </a:p>
          <a:p>
            <a:endParaRPr lang="en-GB"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4638"/>
            <a:ext cx="8075240" cy="457199"/>
          </a:xfrm>
        </p:spPr>
        <p:txBody>
          <a:bodyPr>
            <a:normAutofit fontScale="90000"/>
          </a:bodyPr>
          <a:lstStyle/>
          <a:p>
            <a:r>
              <a:rPr lang="en-GB" sz="3600" b="1" dirty="0"/>
              <a:t>POLLINATION AND FERTILIZATION </a:t>
            </a:r>
            <a:r>
              <a:rPr lang="en-GB" sz="3600" b="1" i="1" dirty="0"/>
              <a:t>Cont’d</a:t>
            </a:r>
            <a:r>
              <a:rPr lang="en-GB" i="1" dirty="0"/>
              <a:t>.</a:t>
            </a:r>
          </a:p>
        </p:txBody>
      </p:sp>
      <p:sp>
        <p:nvSpPr>
          <p:cNvPr id="3" name="Content Placeholder 2"/>
          <p:cNvSpPr>
            <a:spLocks noGrp="1"/>
          </p:cNvSpPr>
          <p:nvPr>
            <p:ph idx="1"/>
          </p:nvPr>
        </p:nvSpPr>
        <p:spPr>
          <a:xfrm>
            <a:off x="323528" y="731837"/>
            <a:ext cx="8640960" cy="5851525"/>
          </a:xfrm>
        </p:spPr>
        <p:txBody>
          <a:bodyPr>
            <a:normAutofit/>
          </a:bodyPr>
          <a:lstStyle/>
          <a:p>
            <a:r>
              <a:rPr lang="en-US" sz="4000" dirty="0"/>
              <a:t>In some monocots, such as maize and other grasses, the endosperm tissue becomes an extensive part of the seed, </a:t>
            </a:r>
          </a:p>
          <a:p>
            <a:pPr>
              <a:buFont typeface="Wingdings" panose="05000000000000000000" pitchFamily="2" charset="2"/>
              <a:buChar char="ü"/>
            </a:pPr>
            <a:r>
              <a:rPr lang="en-US" sz="4000" dirty="0"/>
              <a:t>but in most dicots, such as members of the Legume family (</a:t>
            </a:r>
            <a:r>
              <a:rPr lang="en-US" sz="4000" dirty="0" err="1"/>
              <a:t>eg.</a:t>
            </a:r>
            <a:r>
              <a:rPr lang="en-US" sz="4000" dirty="0"/>
              <a:t> peas, beans), the endosperm provides nourishment for the embryo that develops from the zygote but disappears by the time the seed is mature.</a:t>
            </a:r>
            <a:endParaRPr lang="en-GB" sz="4000" dirty="0"/>
          </a:p>
          <a:p>
            <a:endParaRPr lang="en-GB"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864096"/>
          </a:xfrm>
        </p:spPr>
        <p:txBody>
          <a:bodyPr>
            <a:normAutofit/>
          </a:bodyPr>
          <a:lstStyle/>
          <a:p>
            <a:r>
              <a:rPr lang="en-GB" sz="3200" b="1" dirty="0"/>
              <a:t>POLLINATION AND FERTILIZATION </a:t>
            </a:r>
            <a:r>
              <a:rPr lang="en-GB" sz="3200" b="1" i="1" dirty="0"/>
              <a:t>Cont’d.</a:t>
            </a:r>
          </a:p>
        </p:txBody>
      </p:sp>
      <p:sp>
        <p:nvSpPr>
          <p:cNvPr id="3" name="Content Placeholder 2"/>
          <p:cNvSpPr>
            <a:spLocks noGrp="1"/>
          </p:cNvSpPr>
          <p:nvPr>
            <p:ph idx="1"/>
          </p:nvPr>
        </p:nvSpPr>
        <p:spPr>
          <a:xfrm>
            <a:off x="457200" y="980728"/>
            <a:ext cx="8229600" cy="5328592"/>
          </a:xfrm>
        </p:spPr>
        <p:txBody>
          <a:bodyPr/>
          <a:lstStyle/>
          <a:p>
            <a:r>
              <a:rPr lang="en-US" sz="4000" dirty="0"/>
              <a:t>The integuments harden, becoming a </a:t>
            </a:r>
            <a:r>
              <a:rPr lang="en-US" sz="4000" b="1" dirty="0"/>
              <a:t>Seed coat</a:t>
            </a:r>
            <a:r>
              <a:rPr lang="en-US" sz="4000" dirty="0"/>
              <a:t>, and the remaining haploid nuclei, or cells (</a:t>
            </a:r>
            <a:r>
              <a:rPr lang="en-US" sz="4000" dirty="0" err="1"/>
              <a:t>antipodals</a:t>
            </a:r>
            <a:r>
              <a:rPr lang="en-US" sz="4000" dirty="0"/>
              <a:t>, </a:t>
            </a:r>
            <a:r>
              <a:rPr lang="en-US" sz="4000" dirty="0" err="1"/>
              <a:t>synergids</a:t>
            </a:r>
            <a:r>
              <a:rPr lang="en-US" sz="4000" dirty="0"/>
              <a:t> and tube nucleus), degenerate. </a:t>
            </a:r>
          </a:p>
          <a:p>
            <a:r>
              <a:rPr lang="en-US" sz="4000" dirty="0"/>
              <a:t>At the end, the </a:t>
            </a:r>
            <a:r>
              <a:rPr lang="en-US" sz="4000" b="1" dirty="0"/>
              <a:t>ovule</a:t>
            </a:r>
            <a:r>
              <a:rPr lang="en-US" sz="4000" dirty="0"/>
              <a:t> has become a </a:t>
            </a:r>
            <a:r>
              <a:rPr lang="en-US" sz="4000" b="1" dirty="0"/>
              <a:t>seed</a:t>
            </a:r>
            <a:r>
              <a:rPr lang="en-US" sz="4000" dirty="0"/>
              <a:t> and the </a:t>
            </a:r>
            <a:r>
              <a:rPr lang="en-US" sz="4000" b="1" dirty="0"/>
              <a:t>ovary</a:t>
            </a:r>
            <a:r>
              <a:rPr lang="en-US" sz="4000" dirty="0"/>
              <a:t> matures into a </a:t>
            </a:r>
            <a:r>
              <a:rPr lang="en-US" sz="4000" b="1" dirty="0"/>
              <a:t>fruit</a:t>
            </a:r>
            <a:r>
              <a:rPr lang="en-US" sz="4000" dirty="0"/>
              <a:t>.</a:t>
            </a:r>
            <a:endParaRPr lang="en-GB" sz="4000" dirty="0"/>
          </a:p>
          <a:p>
            <a:endParaRPr lang="en-GB"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74638"/>
            <a:ext cx="7992888" cy="994122"/>
          </a:xfrm>
        </p:spPr>
        <p:txBody>
          <a:bodyPr>
            <a:normAutofit fontScale="90000"/>
          </a:bodyPr>
          <a:lstStyle/>
          <a:p>
            <a:r>
              <a:rPr lang="en-GB" sz="3600" b="1" dirty="0"/>
              <a:t>DIFFERENCES BETWEEN GYMNOSPERMS AND ANGIOSPERMS</a:t>
            </a:r>
          </a:p>
        </p:txBody>
      </p:sp>
      <p:sp>
        <p:nvSpPr>
          <p:cNvPr id="3" name="Content Placeholder 2"/>
          <p:cNvSpPr>
            <a:spLocks noGrp="1"/>
          </p:cNvSpPr>
          <p:nvPr>
            <p:ph idx="1"/>
          </p:nvPr>
        </p:nvSpPr>
        <p:spPr>
          <a:xfrm>
            <a:off x="611560" y="1268760"/>
            <a:ext cx="8208912" cy="5256584"/>
          </a:xfrm>
        </p:spPr>
        <p:txBody>
          <a:bodyPr>
            <a:normAutofit/>
          </a:bodyPr>
          <a:lstStyle/>
          <a:p>
            <a:r>
              <a:rPr lang="en-US" sz="4000" dirty="0"/>
              <a:t>In angiosperms, the xylem is composed mainly of vessels, and the phloem contains companion cells, while in gymnosperms the xylem is made exclusively of </a:t>
            </a:r>
            <a:r>
              <a:rPr lang="en-US" sz="4000" dirty="0" err="1"/>
              <a:t>tracheids</a:t>
            </a:r>
            <a:r>
              <a:rPr lang="en-US" sz="4000" dirty="0"/>
              <a:t>, and the phloem contains no companion cells.</a:t>
            </a:r>
          </a:p>
          <a:p>
            <a:endParaRPr lang="en-GB"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498178"/>
          </a:xfrm>
        </p:spPr>
        <p:txBody>
          <a:bodyPr>
            <a:normAutofit/>
          </a:bodyPr>
          <a:lstStyle/>
          <a:p>
            <a:r>
              <a:rPr lang="en-GB" sz="3200" b="1" dirty="0"/>
              <a:t>DIFFERENCES BETWEEN GYMNOSPERMS AND ANGIOSPERMS </a:t>
            </a:r>
            <a:r>
              <a:rPr lang="en-GB" sz="3200" b="1" i="1" dirty="0"/>
              <a:t>Cont’d</a:t>
            </a:r>
          </a:p>
        </p:txBody>
      </p:sp>
      <p:sp>
        <p:nvSpPr>
          <p:cNvPr id="3" name="Content Placeholder 2"/>
          <p:cNvSpPr>
            <a:spLocks noGrp="1"/>
          </p:cNvSpPr>
          <p:nvPr>
            <p:ph idx="1"/>
          </p:nvPr>
        </p:nvSpPr>
        <p:spPr>
          <a:xfrm>
            <a:off x="457200" y="1556792"/>
            <a:ext cx="8219256" cy="4896544"/>
          </a:xfrm>
        </p:spPr>
        <p:txBody>
          <a:bodyPr>
            <a:normAutofit/>
          </a:bodyPr>
          <a:lstStyle/>
          <a:p>
            <a:r>
              <a:rPr lang="en-US" sz="4000" dirty="0"/>
              <a:t>In higher gymnosperms, as in </a:t>
            </a:r>
            <a:r>
              <a:rPr lang="en-US" sz="4000" i="1" dirty="0" err="1"/>
              <a:t>Gnetum</a:t>
            </a:r>
            <a:r>
              <a:rPr lang="en-US" sz="4000" i="1" dirty="0"/>
              <a:t>,</a:t>
            </a:r>
            <a:r>
              <a:rPr lang="en-US" sz="4000" dirty="0"/>
              <a:t> however, there is a combination of </a:t>
            </a:r>
            <a:r>
              <a:rPr lang="en-US" sz="4000" dirty="0" err="1"/>
              <a:t>gymnospermic</a:t>
            </a:r>
            <a:r>
              <a:rPr lang="en-US" sz="4000" dirty="0"/>
              <a:t> </a:t>
            </a:r>
            <a:r>
              <a:rPr lang="en-US" sz="4000" dirty="0" err="1"/>
              <a:t>tracheids</a:t>
            </a:r>
            <a:r>
              <a:rPr lang="en-US" sz="4000" dirty="0"/>
              <a:t> and </a:t>
            </a:r>
            <a:r>
              <a:rPr lang="en-US" sz="4000" dirty="0" err="1"/>
              <a:t>angiospermic</a:t>
            </a:r>
            <a:r>
              <a:rPr lang="en-US" sz="4000" dirty="0"/>
              <a:t> vessels.</a:t>
            </a:r>
            <a:endParaRPr lang="en-GB" sz="4000" dirty="0"/>
          </a:p>
          <a:p>
            <a:r>
              <a:rPr lang="en-US" sz="4000" dirty="0"/>
              <a:t>Flowers are much simpler in gymnosperms than in the angiosperms.</a:t>
            </a:r>
            <a:endParaRPr lang="en-GB" sz="4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018"/>
          </a:xfrm>
        </p:spPr>
        <p:txBody>
          <a:bodyPr>
            <a:normAutofit fontScale="90000"/>
          </a:bodyPr>
          <a:lstStyle/>
          <a:p>
            <a:br>
              <a:rPr lang="en-GB" i="1" dirty="0"/>
            </a:br>
            <a:endParaRPr lang="en-GB" sz="4000" dirty="0"/>
          </a:p>
        </p:txBody>
      </p:sp>
      <p:sp>
        <p:nvSpPr>
          <p:cNvPr id="3" name="Content Placeholder 2"/>
          <p:cNvSpPr>
            <a:spLocks noGrp="1"/>
          </p:cNvSpPr>
          <p:nvPr>
            <p:ph idx="1"/>
          </p:nvPr>
        </p:nvSpPr>
        <p:spPr>
          <a:xfrm>
            <a:off x="395536" y="548680"/>
            <a:ext cx="8291264" cy="5904656"/>
          </a:xfrm>
        </p:spPr>
        <p:txBody>
          <a:bodyPr>
            <a:noAutofit/>
          </a:bodyPr>
          <a:lstStyle/>
          <a:p>
            <a:r>
              <a:rPr lang="en-US" sz="4000" dirty="0"/>
              <a:t>The nucleus of each microspore divides once and produces an extremely reduced </a:t>
            </a:r>
            <a:r>
              <a:rPr lang="en-US" sz="4000" b="1" dirty="0"/>
              <a:t>prothallus cell</a:t>
            </a:r>
            <a:r>
              <a:rPr lang="en-US" sz="4000" dirty="0"/>
              <a:t> </a:t>
            </a:r>
            <a:r>
              <a:rPr lang="en-US" sz="4000" b="1" dirty="0"/>
              <a:t>(male gametophyte)</a:t>
            </a:r>
            <a:r>
              <a:rPr lang="en-US" sz="4000" dirty="0"/>
              <a:t> on one side and a large </a:t>
            </a:r>
            <a:r>
              <a:rPr lang="en-US" sz="4000" b="1" dirty="0" err="1"/>
              <a:t>antheridial</a:t>
            </a:r>
            <a:r>
              <a:rPr lang="en-US" sz="4000" b="1" dirty="0"/>
              <a:t> cell</a:t>
            </a:r>
            <a:r>
              <a:rPr lang="en-US" sz="4000" dirty="0"/>
              <a:t> (not shown in diagram) on the other.</a:t>
            </a:r>
          </a:p>
          <a:p>
            <a:r>
              <a:rPr lang="en-US" sz="4000" dirty="0"/>
              <a:t>The </a:t>
            </a:r>
            <a:r>
              <a:rPr lang="en-US" sz="4000" dirty="0" err="1"/>
              <a:t>antheridial</a:t>
            </a:r>
            <a:r>
              <a:rPr lang="en-US" sz="4000" dirty="0"/>
              <a:t> cell divides again and produces a </a:t>
            </a:r>
            <a:r>
              <a:rPr lang="en-US" sz="4000" b="1" dirty="0"/>
              <a:t>generative cell</a:t>
            </a:r>
            <a:r>
              <a:rPr lang="en-US" sz="4000" dirty="0"/>
              <a:t> and a </a:t>
            </a:r>
            <a:r>
              <a:rPr lang="en-US" sz="4000" b="1" dirty="0"/>
              <a:t>tube cell</a:t>
            </a:r>
            <a:r>
              <a:rPr lang="en-US" sz="4000" dirty="0"/>
              <a:t> (</a:t>
            </a:r>
            <a:r>
              <a:rPr lang="en-US" sz="4000" b="1" dirty="0"/>
              <a:t>nucleus</a:t>
            </a:r>
            <a:r>
              <a:rPr lang="en-US" sz="4000" dirty="0"/>
              <a: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b="1" dirty="0"/>
              <a:t>DIFFERENCES BETWEEN GYMNOSPERMS AND ANGIOSPERMS </a:t>
            </a:r>
            <a:r>
              <a:rPr lang="en-GB" sz="3200" b="1" i="1" dirty="0"/>
              <a:t>Cont’d</a:t>
            </a:r>
          </a:p>
        </p:txBody>
      </p:sp>
      <p:sp>
        <p:nvSpPr>
          <p:cNvPr id="3" name="Content Placeholder 2"/>
          <p:cNvSpPr>
            <a:spLocks noGrp="1"/>
          </p:cNvSpPr>
          <p:nvPr>
            <p:ph idx="1"/>
          </p:nvPr>
        </p:nvSpPr>
        <p:spPr>
          <a:xfrm>
            <a:off x="467544" y="1417638"/>
            <a:ext cx="8280920" cy="5035698"/>
          </a:xfrm>
        </p:spPr>
        <p:txBody>
          <a:bodyPr>
            <a:noAutofit/>
          </a:bodyPr>
          <a:lstStyle/>
          <a:p>
            <a:r>
              <a:rPr lang="en-US" sz="4000" dirty="0"/>
              <a:t>Gymnosperms have no calyx or corolla and are always unisexual, consisting of either </a:t>
            </a:r>
            <a:r>
              <a:rPr lang="en-US" sz="4000" dirty="0" err="1"/>
              <a:t>microsporophylls</a:t>
            </a:r>
            <a:r>
              <a:rPr lang="en-US" sz="4000" dirty="0"/>
              <a:t> (stamens) or </a:t>
            </a:r>
            <a:r>
              <a:rPr lang="en-US" sz="4000" dirty="0" err="1"/>
              <a:t>megaporophylls</a:t>
            </a:r>
            <a:r>
              <a:rPr lang="en-US" sz="4000" dirty="0"/>
              <a:t> (</a:t>
            </a:r>
            <a:r>
              <a:rPr lang="en-US" sz="4000" dirty="0" err="1"/>
              <a:t>carpels</a:t>
            </a:r>
            <a:r>
              <a:rPr lang="en-US" sz="4000" dirty="0"/>
              <a:t>) only. </a:t>
            </a:r>
          </a:p>
          <a:p>
            <a:pPr lvl="0"/>
            <a:r>
              <a:rPr lang="en-US" sz="4000" dirty="0"/>
              <a:t>The plants are either monoecious or dioecious.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147248" cy="864096"/>
          </a:xfrm>
        </p:spPr>
        <p:txBody>
          <a:bodyPr>
            <a:normAutofit/>
          </a:bodyPr>
          <a:lstStyle/>
          <a:p>
            <a:r>
              <a:rPr lang="en-GB" sz="3200" b="1" dirty="0"/>
              <a:t>DIFFERENCES </a:t>
            </a:r>
            <a:r>
              <a:rPr lang="en-GB" sz="3200" b="1" i="1" dirty="0"/>
              <a:t>Cont’d.</a:t>
            </a:r>
          </a:p>
        </p:txBody>
      </p:sp>
      <p:sp>
        <p:nvSpPr>
          <p:cNvPr id="3" name="Content Placeholder 2"/>
          <p:cNvSpPr>
            <a:spLocks noGrp="1"/>
          </p:cNvSpPr>
          <p:nvPr>
            <p:ph idx="1"/>
          </p:nvPr>
        </p:nvSpPr>
        <p:spPr>
          <a:xfrm>
            <a:off x="323528" y="1412776"/>
            <a:ext cx="8568952" cy="5040560"/>
          </a:xfrm>
        </p:spPr>
        <p:txBody>
          <a:bodyPr>
            <a:normAutofit/>
          </a:bodyPr>
          <a:lstStyle/>
          <a:p>
            <a:r>
              <a:rPr lang="en-US" dirty="0"/>
              <a:t> </a:t>
            </a:r>
            <a:r>
              <a:rPr lang="en-US" sz="4000" dirty="0"/>
              <a:t>The stamens and carpels are much simpler than in angiosperms. </a:t>
            </a:r>
            <a:endParaRPr lang="en-GB" sz="4000" dirty="0"/>
          </a:p>
          <a:p>
            <a:pPr lvl="0"/>
            <a:r>
              <a:rPr lang="en-US" sz="4000" dirty="0"/>
              <a:t>The sporophylls are borne in </a:t>
            </a:r>
            <a:r>
              <a:rPr lang="en-US" sz="4000" dirty="0" err="1"/>
              <a:t>strobilli</a:t>
            </a:r>
            <a:r>
              <a:rPr lang="en-US" sz="4000" dirty="0"/>
              <a:t> (except the </a:t>
            </a:r>
            <a:r>
              <a:rPr lang="en-US" sz="4000" dirty="0" err="1"/>
              <a:t>megasporophylls</a:t>
            </a:r>
            <a:r>
              <a:rPr lang="en-US" sz="4000" dirty="0"/>
              <a:t> of cycads), whereas in angiosperms they are borne on flowers.</a:t>
            </a:r>
          </a:p>
          <a:p>
            <a:pPr>
              <a:buNone/>
            </a:pPr>
            <a:endParaRPr lang="en-GB"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r>
              <a:rPr lang="en-GB" sz="3200" b="1" dirty="0"/>
              <a:t>DIFFERENCES </a:t>
            </a:r>
            <a:r>
              <a:rPr lang="en-GB" sz="3200" b="1" i="1" dirty="0"/>
              <a:t>Cont’d.</a:t>
            </a:r>
          </a:p>
        </p:txBody>
      </p:sp>
      <p:sp>
        <p:nvSpPr>
          <p:cNvPr id="3" name="Content Placeholder 2"/>
          <p:cNvSpPr>
            <a:spLocks noGrp="1"/>
          </p:cNvSpPr>
          <p:nvPr>
            <p:ph idx="1"/>
          </p:nvPr>
        </p:nvSpPr>
        <p:spPr>
          <a:xfrm>
            <a:off x="457200" y="908720"/>
            <a:ext cx="8219256" cy="5674642"/>
          </a:xfrm>
        </p:spPr>
        <p:txBody>
          <a:bodyPr>
            <a:normAutofit fontScale="92500" lnSpcReduction="10000"/>
          </a:bodyPr>
          <a:lstStyle/>
          <a:p>
            <a:r>
              <a:rPr lang="en-US" sz="4000" dirty="0"/>
              <a:t>The only agency of pollination in gymnosperms is air current, while there are many pollinating agents in the case of angiosperms.</a:t>
            </a:r>
            <a:endParaRPr lang="en-GB" sz="4000" dirty="0"/>
          </a:p>
          <a:p>
            <a:pPr lvl="0"/>
            <a:r>
              <a:rPr lang="en-US" sz="4000" dirty="0"/>
              <a:t>In gymnosperms the ovules are borne freely exposed on the </a:t>
            </a:r>
            <a:r>
              <a:rPr lang="en-US" sz="4000" dirty="0" err="1"/>
              <a:t>megasporophyll</a:t>
            </a:r>
            <a:r>
              <a:rPr lang="en-US" sz="4000" dirty="0"/>
              <a:t> (carpel) while in angiosperms, the ovules remain enclosed in the ovary, the carpel itself being differentiated into ovary, style and stigma. </a:t>
            </a:r>
            <a:endParaRPr lang="en-GB" sz="4000" dirty="0"/>
          </a:p>
          <a:p>
            <a:endParaRPr lang="en-GB" sz="36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888" y="908720"/>
            <a:ext cx="8208912" cy="864096"/>
          </a:xfrm>
        </p:spPr>
        <p:txBody>
          <a:bodyPr>
            <a:normAutofit/>
          </a:bodyPr>
          <a:lstStyle/>
          <a:p>
            <a:r>
              <a:rPr lang="en-GB" sz="3200" b="1" dirty="0"/>
              <a:t>DIFFERENCES </a:t>
            </a:r>
            <a:r>
              <a:rPr lang="en-GB" sz="3200" b="1" i="1" dirty="0"/>
              <a:t>Cont’d. </a:t>
            </a:r>
          </a:p>
        </p:txBody>
      </p:sp>
      <p:sp>
        <p:nvSpPr>
          <p:cNvPr id="3" name="Content Placeholder 2"/>
          <p:cNvSpPr>
            <a:spLocks noGrp="1"/>
          </p:cNvSpPr>
          <p:nvPr>
            <p:ph idx="1"/>
          </p:nvPr>
        </p:nvSpPr>
        <p:spPr>
          <a:xfrm>
            <a:off x="467544" y="1772816"/>
            <a:ext cx="8208912" cy="4608512"/>
          </a:xfrm>
        </p:spPr>
        <p:txBody>
          <a:bodyPr>
            <a:normAutofit/>
          </a:bodyPr>
          <a:lstStyle/>
          <a:p>
            <a:pPr lvl="0"/>
            <a:r>
              <a:rPr lang="en-US" sz="4000" dirty="0"/>
              <a:t>For pollination in gymnosperms, pollen grains enter the </a:t>
            </a:r>
            <a:r>
              <a:rPr lang="en-US" sz="4000" dirty="0" err="1"/>
              <a:t>micropyle</a:t>
            </a:r>
            <a:r>
              <a:rPr lang="en-US" sz="4000" dirty="0"/>
              <a:t> and are deposited on the </a:t>
            </a:r>
            <a:r>
              <a:rPr lang="en-US" sz="4000" dirty="0" err="1"/>
              <a:t>nucellus</a:t>
            </a:r>
            <a:r>
              <a:rPr lang="en-US" sz="4000" dirty="0"/>
              <a:t>, whereas in angiosperms they are deposited on the stigma.</a:t>
            </a:r>
            <a:endParaRPr lang="en-GB" sz="4000" dirty="0"/>
          </a:p>
          <a:p>
            <a:pPr lvl="0">
              <a:buNone/>
            </a:pPr>
            <a:endParaRPr lang="en-GB" dirty="0"/>
          </a:p>
          <a:p>
            <a:endParaRPr lang="en-GB"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sz="3600" b="1" dirty="0"/>
              <a:t>DIFFERENCES </a:t>
            </a:r>
            <a:r>
              <a:rPr lang="en-GB" sz="3600" b="1" i="1" dirty="0"/>
              <a:t>Cont’d.</a:t>
            </a:r>
          </a:p>
        </p:txBody>
      </p:sp>
      <p:sp>
        <p:nvSpPr>
          <p:cNvPr id="3" name="Content Placeholder 2"/>
          <p:cNvSpPr>
            <a:spLocks noGrp="1"/>
          </p:cNvSpPr>
          <p:nvPr>
            <p:ph idx="1"/>
          </p:nvPr>
        </p:nvSpPr>
        <p:spPr>
          <a:xfrm>
            <a:off x="457200" y="1600200"/>
            <a:ext cx="8219256" cy="4637112"/>
          </a:xfrm>
        </p:spPr>
        <p:txBody>
          <a:bodyPr>
            <a:normAutofit/>
          </a:bodyPr>
          <a:lstStyle/>
          <a:p>
            <a:r>
              <a:rPr lang="en-US" sz="4000" dirty="0"/>
              <a:t>In angiosperms and higher gymnosperms, the male gametes contained in the pollen tube are two massive units, but in lower gymnosperms </a:t>
            </a:r>
            <a:r>
              <a:rPr lang="en-US" sz="4000" i="1" dirty="0"/>
              <a:t>(</a:t>
            </a:r>
            <a:r>
              <a:rPr lang="en-US" sz="4000" i="1" dirty="0" err="1"/>
              <a:t>Cycas</a:t>
            </a:r>
            <a:r>
              <a:rPr lang="en-US" sz="4000" i="1" dirty="0"/>
              <a:t>, Zamia </a:t>
            </a:r>
            <a:r>
              <a:rPr lang="en-US" sz="4000" dirty="0"/>
              <a:t>and</a:t>
            </a:r>
            <a:r>
              <a:rPr lang="en-US" sz="4000" i="1" dirty="0"/>
              <a:t> Ginkgo), </a:t>
            </a:r>
            <a:r>
              <a:rPr lang="en-US" sz="4000" dirty="0"/>
              <a:t>the male gametes are in the nature of ciliate spermatozoids.</a:t>
            </a:r>
            <a:endParaRPr lang="en-GB" sz="40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8147248" cy="504056"/>
          </a:xfrm>
        </p:spPr>
        <p:txBody>
          <a:bodyPr>
            <a:noAutofit/>
          </a:bodyPr>
          <a:lstStyle/>
          <a:p>
            <a:r>
              <a:rPr lang="en-GB" sz="3200" b="1" dirty="0"/>
              <a:t>DIFFERENCES </a:t>
            </a:r>
            <a:r>
              <a:rPr lang="en-GB" sz="3200" b="1" i="1" dirty="0"/>
              <a:t>Cont’d.</a:t>
            </a:r>
          </a:p>
        </p:txBody>
      </p:sp>
      <p:sp>
        <p:nvSpPr>
          <p:cNvPr id="3" name="Content Placeholder 2"/>
          <p:cNvSpPr>
            <a:spLocks noGrp="1"/>
          </p:cNvSpPr>
          <p:nvPr>
            <p:ph idx="1"/>
          </p:nvPr>
        </p:nvSpPr>
        <p:spPr>
          <a:xfrm>
            <a:off x="395536" y="980728"/>
            <a:ext cx="8424936" cy="5760640"/>
          </a:xfrm>
        </p:spPr>
        <p:txBody>
          <a:bodyPr>
            <a:normAutofit/>
          </a:bodyPr>
          <a:lstStyle/>
          <a:p>
            <a:pPr lvl="0"/>
            <a:r>
              <a:rPr lang="en-US" sz="4000" dirty="0"/>
              <a:t>In gymnosperms, the male gametophyte is represented by a few cells (usually 2 or 3) – a vestigial </a:t>
            </a:r>
            <a:r>
              <a:rPr lang="en-US" sz="4000" dirty="0" err="1"/>
              <a:t>prothallus</a:t>
            </a:r>
            <a:r>
              <a:rPr lang="en-US" sz="4000" dirty="0"/>
              <a:t>. </a:t>
            </a:r>
          </a:p>
          <a:p>
            <a:pPr lvl="0"/>
            <a:r>
              <a:rPr lang="en-US" sz="4000" dirty="0"/>
              <a:t>In angiosperms, it is reduced to two nuclei – the tube nucleus and the generative nucleus. (There is very little evidence of a male </a:t>
            </a:r>
            <a:r>
              <a:rPr lang="en-US" sz="4000" dirty="0" err="1"/>
              <a:t>prothallus</a:t>
            </a:r>
            <a:r>
              <a:rPr lang="en-US" sz="4000" dirty="0"/>
              <a:t> in angiosperms)</a:t>
            </a:r>
            <a:endParaRPr lang="en-GB" sz="4000" dirty="0"/>
          </a:p>
          <a:p>
            <a:endParaRPr lang="en-GB"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4638"/>
            <a:ext cx="8075240" cy="418058"/>
          </a:xfrm>
        </p:spPr>
        <p:txBody>
          <a:bodyPr>
            <a:normAutofit fontScale="90000"/>
          </a:bodyPr>
          <a:lstStyle/>
          <a:p>
            <a:r>
              <a:rPr lang="en-GB" sz="3600" b="1" dirty="0"/>
              <a:t>DIFFERENCES </a:t>
            </a:r>
            <a:r>
              <a:rPr lang="en-GB" sz="3600" b="1" i="1" dirty="0"/>
              <a:t>Cont’d. </a:t>
            </a:r>
          </a:p>
        </p:txBody>
      </p:sp>
      <p:sp>
        <p:nvSpPr>
          <p:cNvPr id="3" name="Content Placeholder 2"/>
          <p:cNvSpPr>
            <a:spLocks noGrp="1"/>
          </p:cNvSpPr>
          <p:nvPr>
            <p:ph idx="1"/>
          </p:nvPr>
        </p:nvSpPr>
        <p:spPr>
          <a:xfrm>
            <a:off x="457200" y="692696"/>
            <a:ext cx="8363272" cy="5890666"/>
          </a:xfrm>
        </p:spPr>
        <p:txBody>
          <a:bodyPr>
            <a:noAutofit/>
          </a:bodyPr>
          <a:lstStyle/>
          <a:p>
            <a:r>
              <a:rPr lang="en-US" sz="4000" dirty="0"/>
              <a:t>The female </a:t>
            </a:r>
            <a:r>
              <a:rPr lang="en-US" sz="4000" dirty="0" err="1"/>
              <a:t>gametyphyte</a:t>
            </a:r>
            <a:r>
              <a:rPr lang="en-US" sz="4000" dirty="0"/>
              <a:t> in gymnosperms is a relatively large structure with distinct archegonia embedded in it, each with an ovum.  </a:t>
            </a:r>
          </a:p>
          <a:p>
            <a:r>
              <a:rPr lang="en-US" sz="4000" dirty="0"/>
              <a:t>In angiosperms, however, the female gametophyte is a vestigial </a:t>
            </a:r>
            <a:r>
              <a:rPr lang="en-US" sz="4000" dirty="0" err="1"/>
              <a:t>prothallus</a:t>
            </a:r>
            <a:r>
              <a:rPr lang="en-US" sz="4000" dirty="0"/>
              <a:t> represented by an 8-nucleate embryo sac, and the ovum or egg-cell is free in it without any </a:t>
            </a:r>
            <a:r>
              <a:rPr lang="en-US" sz="4000" dirty="0" err="1"/>
              <a:t>archegonium</a:t>
            </a:r>
            <a:r>
              <a:rPr lang="en-US" sz="4000" dirty="0"/>
              <a:t>.</a:t>
            </a:r>
            <a:endParaRPr lang="en-GB" sz="40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4638"/>
            <a:ext cx="8075240" cy="490066"/>
          </a:xfrm>
        </p:spPr>
        <p:txBody>
          <a:bodyPr>
            <a:noAutofit/>
          </a:bodyPr>
          <a:lstStyle/>
          <a:p>
            <a:r>
              <a:rPr lang="en-GB" sz="3200" b="1" dirty="0"/>
              <a:t>DIFFERENCES </a:t>
            </a:r>
            <a:r>
              <a:rPr lang="en-GB" sz="3200" b="1" i="1" dirty="0"/>
              <a:t>Cont’d</a:t>
            </a:r>
            <a:r>
              <a:rPr lang="en-GB" sz="3200" b="1" dirty="0"/>
              <a:t>. </a:t>
            </a:r>
          </a:p>
        </p:txBody>
      </p:sp>
      <p:sp>
        <p:nvSpPr>
          <p:cNvPr id="3" name="Content Placeholder 2"/>
          <p:cNvSpPr>
            <a:spLocks noGrp="1"/>
          </p:cNvSpPr>
          <p:nvPr>
            <p:ph idx="1"/>
          </p:nvPr>
        </p:nvSpPr>
        <p:spPr>
          <a:xfrm>
            <a:off x="323528" y="764704"/>
            <a:ext cx="8640960" cy="5976664"/>
          </a:xfrm>
        </p:spPr>
        <p:txBody>
          <a:bodyPr>
            <a:noAutofit/>
          </a:bodyPr>
          <a:lstStyle/>
          <a:p>
            <a:pPr lvl="0"/>
            <a:r>
              <a:rPr lang="en-US" sz="4000" dirty="0"/>
              <a:t>The endosperm, where present in the angiosperms, is formed from the definitive nucleus only after fertilization and is triploid in nature.</a:t>
            </a:r>
          </a:p>
          <a:p>
            <a:pPr lvl="0"/>
            <a:r>
              <a:rPr lang="en-US" sz="4000" dirty="0"/>
              <a:t>In gymnosperms, the endosperm is formed from the definitive tissue of the female </a:t>
            </a:r>
            <a:r>
              <a:rPr lang="en-US" sz="4000" dirty="0" err="1"/>
              <a:t>prothallus</a:t>
            </a:r>
            <a:r>
              <a:rPr lang="en-US" sz="4000" dirty="0"/>
              <a:t> before fertilization (completed, however, after fertilization) and is diploid in nature. </a:t>
            </a:r>
            <a:endParaRPr lang="en-GB" sz="40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1836"/>
            <a:ext cx="8229600" cy="635001"/>
          </a:xfrm>
        </p:spPr>
        <p:txBody>
          <a:bodyPr>
            <a:normAutofit/>
          </a:bodyPr>
          <a:lstStyle/>
          <a:p>
            <a:r>
              <a:rPr lang="en-GB" sz="3200" b="1" dirty="0"/>
              <a:t>DIFFERENCES </a:t>
            </a:r>
            <a:r>
              <a:rPr lang="en-GB" sz="3200" b="1" i="1" dirty="0"/>
              <a:t>Cont’d.</a:t>
            </a:r>
          </a:p>
        </p:txBody>
      </p:sp>
      <p:sp>
        <p:nvSpPr>
          <p:cNvPr id="3" name="Content Placeholder 2"/>
          <p:cNvSpPr>
            <a:spLocks noGrp="1"/>
          </p:cNvSpPr>
          <p:nvPr>
            <p:ph idx="1"/>
          </p:nvPr>
        </p:nvSpPr>
        <p:spPr/>
        <p:txBody>
          <a:bodyPr/>
          <a:lstStyle/>
          <a:p>
            <a:r>
              <a:rPr lang="en-US" sz="4000" dirty="0"/>
              <a:t>There are 2 to 15 cotyledons in gymnosperms, and 1 or 2 in angiosperms.</a:t>
            </a:r>
            <a:endParaRPr lang="en-GB" sz="4000" dirty="0"/>
          </a:p>
          <a:p>
            <a:r>
              <a:rPr lang="en-US" sz="4000" dirty="0"/>
              <a:t>The seeds in all gymnosperms are endospermic.</a:t>
            </a:r>
          </a:p>
          <a:p>
            <a:endParaRPr lang="en-GB"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4638"/>
            <a:ext cx="8075240" cy="634082"/>
          </a:xfrm>
        </p:spPr>
        <p:txBody>
          <a:bodyPr>
            <a:normAutofit fontScale="90000"/>
          </a:bodyPr>
          <a:lstStyle/>
          <a:p>
            <a:br>
              <a:rPr lang="en-US" sz="3100" dirty="0"/>
            </a:br>
            <a:br>
              <a:rPr lang="en-US" sz="3100" dirty="0"/>
            </a:br>
            <a:br>
              <a:rPr lang="en-US" sz="3100" dirty="0"/>
            </a:br>
            <a:r>
              <a:rPr lang="en-US" sz="4000" b="1" dirty="0"/>
              <a:t>DEVELOPMENT OF THE SEED IN GYMNOSPERMS</a:t>
            </a:r>
            <a:br>
              <a:rPr lang="en-GB" sz="4000" b="1" dirty="0"/>
            </a:br>
            <a:endParaRPr lang="en-GB" sz="4000" b="1" dirty="0"/>
          </a:p>
        </p:txBody>
      </p:sp>
      <p:sp>
        <p:nvSpPr>
          <p:cNvPr id="3" name="Content Placeholder 2"/>
          <p:cNvSpPr>
            <a:spLocks noGrp="1"/>
          </p:cNvSpPr>
          <p:nvPr>
            <p:ph idx="1"/>
          </p:nvPr>
        </p:nvSpPr>
        <p:spPr>
          <a:xfrm>
            <a:off x="457200" y="1417638"/>
            <a:ext cx="8291264" cy="5323730"/>
          </a:xfrm>
        </p:spPr>
        <p:txBody>
          <a:bodyPr>
            <a:normAutofit/>
          </a:bodyPr>
          <a:lstStyle/>
          <a:p>
            <a:r>
              <a:rPr lang="en-US" sz="3600" dirty="0"/>
              <a:t>The seed makes its appearance for the first time in gymnosperms. </a:t>
            </a:r>
          </a:p>
          <a:p>
            <a:r>
              <a:rPr lang="en-US" sz="3600" dirty="0"/>
              <a:t>It develops from the ovules and the following factors are responsible for its development: </a:t>
            </a:r>
            <a:endParaRPr lang="en-GB" sz="3600" dirty="0"/>
          </a:p>
          <a:p>
            <a:pPr lvl="0">
              <a:buFont typeface="Wingdings" pitchFamily="2" charset="2"/>
              <a:buChar char="ü"/>
            </a:pPr>
            <a:r>
              <a:rPr lang="en-US" sz="3600" dirty="0" err="1"/>
              <a:t>Heterospory</a:t>
            </a:r>
            <a:r>
              <a:rPr lang="en-US" sz="3600" dirty="0"/>
              <a:t> and differentiation of </a:t>
            </a:r>
            <a:r>
              <a:rPr lang="en-US" sz="3600" dirty="0" err="1"/>
              <a:t>sporophylls</a:t>
            </a:r>
            <a:r>
              <a:rPr lang="en-US" sz="3600" dirty="0"/>
              <a:t> and sporangia are the initial factors, as found in </a:t>
            </a:r>
            <a:r>
              <a:rPr lang="en-US" sz="3600" i="1" dirty="0" err="1"/>
              <a:t>Selaginella</a:t>
            </a:r>
            <a:r>
              <a:rPr lang="en-US" sz="3600" dirty="0"/>
              <a:t>, leading towards seed production. </a:t>
            </a:r>
            <a:endParaRPr lang="en-GB" sz="3600" dirty="0"/>
          </a:p>
          <a:p>
            <a:pPr lvl="0">
              <a:buNone/>
            </a:pPr>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11_13\p4.jpg"/>
          <p:cNvPicPr/>
          <p:nvPr/>
        </p:nvPicPr>
        <p:blipFill>
          <a:blip r:embed="rId2" cstate="print"/>
          <a:srcRect l="3090" t="75227" r="49258" b="2858"/>
          <a:stretch>
            <a:fillRect/>
          </a:stretch>
        </p:blipFill>
        <p:spPr bwMode="auto">
          <a:xfrm rot="5400000">
            <a:off x="2357423" y="1071548"/>
            <a:ext cx="4786346" cy="4929223"/>
          </a:xfrm>
          <a:prstGeom prst="rect">
            <a:avLst/>
          </a:prstGeom>
          <a:noFill/>
          <a:ln w="9525">
            <a:noFill/>
            <a:miter lim="800000"/>
            <a:headEnd/>
            <a:tailEnd/>
          </a:ln>
        </p:spPr>
      </p:pic>
    </p:spTree>
    <p:extLst>
      <p:ext uri="{BB962C8B-B14F-4D97-AF65-F5344CB8AC3E}">
        <p14:creationId xmlns:p14="http://schemas.microsoft.com/office/powerpoint/2010/main" val="38951768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4638"/>
            <a:ext cx="8075240" cy="706090"/>
          </a:xfrm>
        </p:spPr>
        <p:txBody>
          <a:bodyPr>
            <a:normAutofit fontScale="90000"/>
          </a:bodyPr>
          <a:lstStyle/>
          <a:p>
            <a:br>
              <a:rPr lang="en-GB" sz="2800" dirty="0"/>
            </a:br>
            <a:br>
              <a:rPr lang="en-GB" sz="2800" dirty="0"/>
            </a:br>
            <a:br>
              <a:rPr lang="en-GB" sz="2800" dirty="0"/>
            </a:br>
            <a:r>
              <a:rPr lang="en-GB" sz="3600" b="1" dirty="0"/>
              <a:t>DEVELOPMENT </a:t>
            </a:r>
            <a:r>
              <a:rPr lang="en-US" sz="3600" b="1" dirty="0"/>
              <a:t>OF THE SEED</a:t>
            </a:r>
            <a:r>
              <a:rPr lang="en-GB" sz="3600" b="1" dirty="0"/>
              <a:t> </a:t>
            </a:r>
            <a:r>
              <a:rPr lang="en-GB" sz="3600" b="1" i="1" dirty="0"/>
              <a:t>Cont’d.</a:t>
            </a:r>
          </a:p>
        </p:txBody>
      </p:sp>
      <p:sp>
        <p:nvSpPr>
          <p:cNvPr id="3" name="Content Placeholder 2"/>
          <p:cNvSpPr>
            <a:spLocks noGrp="1"/>
          </p:cNvSpPr>
          <p:nvPr>
            <p:ph idx="1"/>
          </p:nvPr>
        </p:nvSpPr>
        <p:spPr>
          <a:xfrm>
            <a:off x="457200" y="1556792"/>
            <a:ext cx="8291264" cy="5112568"/>
          </a:xfrm>
        </p:spPr>
        <p:txBody>
          <a:bodyPr>
            <a:normAutofit/>
          </a:bodyPr>
          <a:lstStyle/>
          <a:p>
            <a:pPr lvl="0">
              <a:buFont typeface="Wingdings" pitchFamily="2" charset="2"/>
              <a:buChar char="ü"/>
            </a:pPr>
            <a:r>
              <a:rPr lang="en-US" sz="4000" dirty="0"/>
              <a:t>Enclosures of the </a:t>
            </a:r>
            <a:r>
              <a:rPr lang="en-US" sz="4000" dirty="0" err="1"/>
              <a:t>megasporangium</a:t>
            </a:r>
            <a:r>
              <a:rPr lang="en-US" sz="4000" dirty="0"/>
              <a:t> and the female gametophyte within a new structure </a:t>
            </a:r>
            <a:r>
              <a:rPr lang="en-US" sz="4000" dirty="0" err="1"/>
              <a:t>ie</a:t>
            </a:r>
            <a:r>
              <a:rPr lang="en-US" sz="4000" dirty="0"/>
              <a:t>. the integument – the whole complex body so formed being known as the ovule. </a:t>
            </a:r>
          </a:p>
          <a:p>
            <a:pPr lvl="0">
              <a:buFont typeface="Wingdings" pitchFamily="2" charset="2"/>
              <a:buChar char="ü"/>
            </a:pPr>
            <a:r>
              <a:rPr lang="en-US" sz="4000" dirty="0"/>
              <a:t>After fertilization and maturity, the ovule gives rise to the seed.</a:t>
            </a:r>
            <a:endParaRPr lang="en-GB" sz="4000" dirty="0"/>
          </a:p>
          <a:p>
            <a:endParaRPr lang="en-GB"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sz="3600" dirty="0"/>
            </a:br>
            <a:r>
              <a:rPr lang="en-GB" sz="3600" b="1" dirty="0"/>
              <a:t>DEVELOPMENT </a:t>
            </a:r>
            <a:r>
              <a:rPr lang="en-US" sz="3600" b="1" dirty="0"/>
              <a:t>OF THE SEED</a:t>
            </a:r>
            <a:r>
              <a:rPr lang="en-GB" sz="3600" b="1" dirty="0"/>
              <a:t> </a:t>
            </a:r>
            <a:r>
              <a:rPr lang="en-GB" sz="3600" b="1" i="1" dirty="0"/>
              <a:t>Cont’d.</a:t>
            </a:r>
          </a:p>
        </p:txBody>
      </p:sp>
      <p:sp>
        <p:nvSpPr>
          <p:cNvPr id="3" name="Content Placeholder 2"/>
          <p:cNvSpPr>
            <a:spLocks noGrp="1"/>
          </p:cNvSpPr>
          <p:nvPr>
            <p:ph idx="1"/>
          </p:nvPr>
        </p:nvSpPr>
        <p:spPr>
          <a:xfrm>
            <a:off x="395536" y="1484784"/>
            <a:ext cx="8568952" cy="4896544"/>
          </a:xfrm>
        </p:spPr>
        <p:txBody>
          <a:bodyPr>
            <a:normAutofit/>
          </a:bodyPr>
          <a:lstStyle/>
          <a:p>
            <a:pPr lvl="0"/>
            <a:r>
              <a:rPr lang="en-US" sz="3600" dirty="0"/>
              <a:t>Attachment of the </a:t>
            </a:r>
            <a:r>
              <a:rPr lang="en-US" sz="3600" dirty="0" err="1"/>
              <a:t>megasporangium</a:t>
            </a:r>
            <a:r>
              <a:rPr lang="en-US" sz="3600" dirty="0"/>
              <a:t> (and the ovule) to the </a:t>
            </a:r>
            <a:r>
              <a:rPr lang="en-US" sz="3600" dirty="0" err="1"/>
              <a:t>megasporophyll</a:t>
            </a:r>
            <a:r>
              <a:rPr lang="en-US" sz="3600" dirty="0"/>
              <a:t> till after its development into the seed.</a:t>
            </a:r>
          </a:p>
          <a:p>
            <a:pPr>
              <a:buFont typeface="Wingdings" pitchFamily="2" charset="2"/>
              <a:buChar char="ü"/>
            </a:pPr>
            <a:r>
              <a:rPr lang="en-US" sz="3600" dirty="0"/>
              <a:t>Development of the young </a:t>
            </a:r>
            <a:r>
              <a:rPr lang="en-US" sz="3600" dirty="0" err="1"/>
              <a:t>sporophyte</a:t>
            </a:r>
            <a:r>
              <a:rPr lang="en-US" sz="3600" dirty="0"/>
              <a:t> (embryo) within the tissue of the </a:t>
            </a:r>
            <a:r>
              <a:rPr lang="en-US" sz="3600" dirty="0" err="1"/>
              <a:t>megasporangium</a:t>
            </a:r>
            <a:r>
              <a:rPr lang="en-US" sz="3600" dirty="0"/>
              <a:t> (</a:t>
            </a:r>
            <a:r>
              <a:rPr lang="en-US" sz="3600" dirty="0" err="1"/>
              <a:t>nucellus</a:t>
            </a:r>
            <a:r>
              <a:rPr lang="en-US" sz="3600" dirty="0"/>
              <a:t>), which belongs to the mother </a:t>
            </a:r>
            <a:r>
              <a:rPr lang="en-US" sz="3600" dirty="0" err="1"/>
              <a:t>sporophyte</a:t>
            </a:r>
            <a:r>
              <a:rPr lang="en-US" sz="3600" dirty="0"/>
              <a:t>, ensuring better feeding and greater protection.</a:t>
            </a:r>
            <a:endParaRPr lang="en-GB" sz="3600" dirty="0"/>
          </a:p>
          <a:p>
            <a:pPr lvl="0">
              <a:buNone/>
            </a:pPr>
            <a:endParaRPr lang="en-GB" dirty="0"/>
          </a:p>
          <a:p>
            <a:endParaRPr lang="en-GB"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sz="3600" b="1" dirty="0"/>
              <a:t>DEVELOPMENT </a:t>
            </a:r>
            <a:r>
              <a:rPr lang="en-US" sz="3600" b="1" dirty="0"/>
              <a:t>OF THE SEED</a:t>
            </a:r>
            <a:r>
              <a:rPr lang="en-GB" sz="3600" b="1" dirty="0"/>
              <a:t> </a:t>
            </a:r>
            <a:r>
              <a:rPr lang="en-GB" sz="3600" b="1" i="1" dirty="0"/>
              <a:t>Cont’d.</a:t>
            </a:r>
            <a:r>
              <a:rPr lang="en-GB" sz="3600" b="1" dirty="0"/>
              <a:t> </a:t>
            </a:r>
            <a:endParaRPr lang="en-GB" sz="4000" b="1" dirty="0"/>
          </a:p>
        </p:txBody>
      </p:sp>
      <p:sp>
        <p:nvSpPr>
          <p:cNvPr id="3" name="Content Placeholder 2"/>
          <p:cNvSpPr>
            <a:spLocks noGrp="1"/>
          </p:cNvSpPr>
          <p:nvPr>
            <p:ph idx="1"/>
          </p:nvPr>
        </p:nvSpPr>
        <p:spPr/>
        <p:txBody>
          <a:bodyPr>
            <a:normAutofit/>
          </a:bodyPr>
          <a:lstStyle/>
          <a:p>
            <a:pPr lvl="0">
              <a:buFont typeface="Wingdings" pitchFamily="2" charset="2"/>
              <a:buChar char="ü"/>
            </a:pPr>
            <a:r>
              <a:rPr lang="en-US" sz="4000" dirty="0"/>
              <a:t>Development of the pollen tube for facilitation of fertilization under the new condition of ovule formation.</a:t>
            </a:r>
          </a:p>
          <a:p>
            <a:r>
              <a:rPr lang="en-US" sz="4000" dirty="0"/>
              <a:t>It is thus evident that the seed of the angiosperm is a complex structure with three generations locked up in it: </a:t>
            </a:r>
            <a:endParaRPr lang="en-GB" sz="4000" dirty="0"/>
          </a:p>
          <a:p>
            <a:pPr lvl="0"/>
            <a:endParaRPr lang="en-US" dirty="0"/>
          </a:p>
          <a:p>
            <a:pPr lvl="0"/>
            <a:endParaRPr lang="en-GB" dirty="0"/>
          </a:p>
          <a:p>
            <a:endParaRPr lang="en-GB"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4638"/>
            <a:ext cx="8075240" cy="457199"/>
          </a:xfrm>
        </p:spPr>
        <p:txBody>
          <a:bodyPr>
            <a:normAutofit fontScale="90000"/>
          </a:bodyPr>
          <a:lstStyle/>
          <a:p>
            <a:br>
              <a:rPr lang="en-GB" sz="3600" dirty="0"/>
            </a:br>
            <a:br>
              <a:rPr lang="en-GB" sz="3600" dirty="0"/>
            </a:br>
            <a:r>
              <a:rPr lang="en-GB" sz="3600" b="1" dirty="0"/>
              <a:t>DEVELOPMENT </a:t>
            </a:r>
            <a:r>
              <a:rPr lang="en-US" sz="3600" b="1" dirty="0"/>
              <a:t>OF THE SEED </a:t>
            </a:r>
            <a:r>
              <a:rPr lang="en-GB" sz="3600" b="1" i="1" dirty="0"/>
              <a:t>Cont’d.</a:t>
            </a:r>
          </a:p>
        </p:txBody>
      </p:sp>
      <p:sp>
        <p:nvSpPr>
          <p:cNvPr id="3" name="Content Placeholder 2"/>
          <p:cNvSpPr>
            <a:spLocks noGrp="1"/>
          </p:cNvSpPr>
          <p:nvPr>
            <p:ph idx="1"/>
          </p:nvPr>
        </p:nvSpPr>
        <p:spPr>
          <a:xfrm>
            <a:off x="395536" y="1124744"/>
            <a:ext cx="8291264" cy="5616624"/>
          </a:xfrm>
        </p:spPr>
        <p:txBody>
          <a:bodyPr>
            <a:normAutofit/>
          </a:bodyPr>
          <a:lstStyle/>
          <a:p>
            <a:pPr lvl="0">
              <a:buFont typeface="Wingdings" pitchFamily="2" charset="2"/>
              <a:buChar char="ü"/>
            </a:pPr>
            <a:r>
              <a:rPr lang="en-US" sz="4000" dirty="0"/>
              <a:t>the seed-coat or </a:t>
            </a:r>
            <a:r>
              <a:rPr lang="en-US" sz="4000" dirty="0" err="1"/>
              <a:t>testa</a:t>
            </a:r>
            <a:r>
              <a:rPr lang="en-US" sz="4000" dirty="0"/>
              <a:t> representing the parent </a:t>
            </a:r>
            <a:r>
              <a:rPr lang="en-US" sz="4000" dirty="0" err="1"/>
              <a:t>sporophyte</a:t>
            </a:r>
            <a:r>
              <a:rPr lang="en-US" sz="4000" dirty="0"/>
              <a:t> (old generation)</a:t>
            </a:r>
            <a:endParaRPr lang="en-GB" sz="4000" dirty="0"/>
          </a:p>
          <a:p>
            <a:pPr lvl="0">
              <a:buFont typeface="Wingdings" pitchFamily="2" charset="2"/>
              <a:buChar char="ü"/>
            </a:pPr>
            <a:r>
              <a:rPr lang="en-US" sz="4000" dirty="0"/>
              <a:t>the female gametophyte representing the present generation, and</a:t>
            </a:r>
            <a:endParaRPr lang="en-GB" sz="4000" dirty="0"/>
          </a:p>
          <a:p>
            <a:pPr lvl="0">
              <a:buFont typeface="Wingdings" pitchFamily="2" charset="2"/>
              <a:buChar char="ü"/>
            </a:pPr>
            <a:r>
              <a:rPr lang="en-US" sz="4000" dirty="0"/>
              <a:t>the embryo representing the new </a:t>
            </a:r>
            <a:r>
              <a:rPr lang="en-US" sz="4000" dirty="0" err="1"/>
              <a:t>sporophyte</a:t>
            </a:r>
            <a:r>
              <a:rPr lang="en-US" sz="4000" dirty="0"/>
              <a:t> (future generation).</a:t>
            </a:r>
            <a:endParaRPr lang="en-GB" sz="4000" dirty="0"/>
          </a:p>
          <a:p>
            <a:endParaRPr lang="en-GB"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sz="3600" b="1" dirty="0"/>
              <a:t>DEVELOPMENT </a:t>
            </a:r>
            <a:r>
              <a:rPr lang="en-US" sz="3600" b="1" dirty="0"/>
              <a:t>OF THE SEED </a:t>
            </a:r>
            <a:r>
              <a:rPr lang="en-GB" sz="3600" b="1" i="1" dirty="0"/>
              <a:t>Cont’d.</a:t>
            </a:r>
          </a:p>
        </p:txBody>
      </p:sp>
      <p:sp>
        <p:nvSpPr>
          <p:cNvPr id="3" name="Content Placeholder 2"/>
          <p:cNvSpPr>
            <a:spLocks noGrp="1"/>
          </p:cNvSpPr>
          <p:nvPr>
            <p:ph idx="1"/>
          </p:nvPr>
        </p:nvSpPr>
        <p:spPr>
          <a:xfrm>
            <a:off x="457200" y="1417638"/>
            <a:ext cx="8229600" cy="5251722"/>
          </a:xfrm>
        </p:spPr>
        <p:txBody>
          <a:bodyPr>
            <a:normAutofit/>
          </a:bodyPr>
          <a:lstStyle/>
          <a:p>
            <a:pPr lvl="0"/>
            <a:r>
              <a:rPr lang="en-US" sz="3600" dirty="0"/>
              <a:t>The retention of the megaspore within the </a:t>
            </a:r>
            <a:r>
              <a:rPr lang="en-US" sz="3600" dirty="0" err="1"/>
              <a:t>megasporangium</a:t>
            </a:r>
            <a:r>
              <a:rPr lang="en-US" sz="3600" dirty="0"/>
              <a:t> (</a:t>
            </a:r>
            <a:r>
              <a:rPr lang="en-US" sz="3600" dirty="0" err="1"/>
              <a:t>nucellus</a:t>
            </a:r>
            <a:r>
              <a:rPr lang="en-US" sz="3600" dirty="0"/>
              <a:t> of the ovule) and its germination into the female gametophyte (embryo sac) within the </a:t>
            </a:r>
            <a:r>
              <a:rPr lang="en-US" sz="3600" dirty="0" err="1"/>
              <a:t>megasporangium</a:t>
            </a:r>
            <a:r>
              <a:rPr lang="en-US" sz="3600" dirty="0"/>
              <a:t>, so that the female gametophyte becomes completely </a:t>
            </a:r>
            <a:r>
              <a:rPr lang="en-US" sz="3600" dirty="0" err="1"/>
              <a:t>endosporous</a:t>
            </a:r>
            <a:r>
              <a:rPr lang="en-US" sz="3600" dirty="0"/>
              <a:t>. </a:t>
            </a:r>
          </a:p>
          <a:p>
            <a:pPr lvl="0"/>
            <a:r>
              <a:rPr lang="en-US" sz="3600" dirty="0"/>
              <a:t>The female gametophyte is partially </a:t>
            </a:r>
            <a:r>
              <a:rPr lang="en-US" sz="3600" dirty="0" err="1"/>
              <a:t>endosporous</a:t>
            </a:r>
            <a:r>
              <a:rPr lang="en-US" sz="3600" dirty="0"/>
              <a:t> in </a:t>
            </a:r>
            <a:r>
              <a:rPr lang="en-US" sz="3600" i="1" dirty="0" err="1"/>
              <a:t>Selaginella</a:t>
            </a:r>
            <a:r>
              <a:rPr lang="en-US" sz="3600" dirty="0"/>
              <a:t>.</a:t>
            </a:r>
            <a:endParaRPr lang="en-GB" sz="3600" dirty="0"/>
          </a:p>
          <a:p>
            <a:endParaRPr lang="en-GB"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br>
              <a:rPr lang="en-US" sz="3600" dirty="0"/>
            </a:br>
            <a:r>
              <a:rPr lang="en-US" sz="4000" b="1" dirty="0"/>
              <a:t>SIGNIFICANCE (FUNCTIONS) OF THE SEED</a:t>
            </a:r>
            <a:br>
              <a:rPr lang="en-GB" sz="4000" b="1" dirty="0"/>
            </a:br>
            <a:endParaRPr lang="en-GB" sz="4000" b="1" dirty="0"/>
          </a:p>
        </p:txBody>
      </p:sp>
      <p:sp>
        <p:nvSpPr>
          <p:cNvPr id="3" name="Content Placeholder 2"/>
          <p:cNvSpPr>
            <a:spLocks noGrp="1"/>
          </p:cNvSpPr>
          <p:nvPr>
            <p:ph idx="1"/>
          </p:nvPr>
        </p:nvSpPr>
        <p:spPr>
          <a:xfrm>
            <a:off x="457200" y="836712"/>
            <a:ext cx="8229600" cy="5544616"/>
          </a:xfrm>
        </p:spPr>
        <p:txBody>
          <a:bodyPr>
            <a:noAutofit/>
          </a:bodyPr>
          <a:lstStyle/>
          <a:p>
            <a:pPr lvl="0"/>
            <a:r>
              <a:rPr lang="en-US" sz="4000" dirty="0"/>
              <a:t>Serves for reproduction.</a:t>
            </a:r>
            <a:endParaRPr lang="en-GB" sz="4000" dirty="0"/>
          </a:p>
          <a:p>
            <a:pPr lvl="0"/>
            <a:r>
              <a:rPr lang="en-US" sz="4000" dirty="0"/>
              <a:t>Receptacle or vessel in which the embryo develops.</a:t>
            </a:r>
            <a:endParaRPr lang="en-GB" sz="4000" dirty="0"/>
          </a:p>
          <a:p>
            <a:pPr lvl="0"/>
            <a:r>
              <a:rPr lang="en-US" sz="4000" dirty="0"/>
              <a:t>Encloses the embryo and protects it from adverse environmental conditions (excessive heat, cold, rain, etc.) and attack by insects and rodents.</a:t>
            </a:r>
            <a:endParaRPr lang="en-GB" sz="4000" dirty="0"/>
          </a:p>
          <a:p>
            <a:endParaRPr lang="en-GB" sz="36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AA4A8E-CA37-403A-BEDC-4351C92DC8A4}"/>
              </a:ext>
            </a:extLst>
          </p:cNvPr>
          <p:cNvSpPr/>
          <p:nvPr/>
        </p:nvSpPr>
        <p:spPr>
          <a:xfrm>
            <a:off x="395536" y="1412776"/>
            <a:ext cx="8280920" cy="4339650"/>
          </a:xfrm>
          <a:prstGeom prst="rect">
            <a:avLst/>
          </a:prstGeom>
        </p:spPr>
        <p:txBody>
          <a:bodyPr wrap="square">
            <a:spAutoFit/>
          </a:bodyPr>
          <a:lstStyle/>
          <a:p>
            <a:pPr lvl="0"/>
            <a:r>
              <a:rPr lang="en-US" sz="3600" b="1" dirty="0"/>
              <a:t>           SIGNIFICANCE (FUNCTIONS) </a:t>
            </a:r>
            <a:r>
              <a:rPr lang="en-US" sz="3600" b="1" i="1" dirty="0"/>
              <a:t>Cont’d</a:t>
            </a:r>
          </a:p>
          <a:p>
            <a:pPr marL="571500" lvl="0" indent="-571500">
              <a:buFont typeface="Arial" panose="020B0604020202020204" pitchFamily="34" charset="0"/>
              <a:buChar char="•"/>
            </a:pPr>
            <a:r>
              <a:rPr lang="en-US" sz="4000" dirty="0"/>
              <a:t>Stores up food for the embryo or the seedling.</a:t>
            </a:r>
          </a:p>
          <a:p>
            <a:pPr marL="571500" indent="-571500">
              <a:buFont typeface="Arial" panose="020B0604020202020204" pitchFamily="34" charset="0"/>
              <a:buChar char="•"/>
            </a:pPr>
            <a:r>
              <a:rPr lang="en-US" sz="4000" dirty="0"/>
              <a:t>May be modified to facilitate dispersal from the parent gametophyte (plant).</a:t>
            </a:r>
            <a:endParaRPr lang="en-GB" sz="4000" dirty="0"/>
          </a:p>
          <a:p>
            <a:pPr marL="571500" lvl="0" indent="-571500">
              <a:buFont typeface="Arial" panose="020B0604020202020204" pitchFamily="34" charset="0"/>
              <a:buChar char="•"/>
            </a:pPr>
            <a:endParaRPr lang="en-GB" sz="4000" dirty="0"/>
          </a:p>
        </p:txBody>
      </p:sp>
    </p:spTree>
    <p:extLst>
      <p:ext uri="{BB962C8B-B14F-4D97-AF65-F5344CB8AC3E}">
        <p14:creationId xmlns:p14="http://schemas.microsoft.com/office/powerpoint/2010/main" val="8301919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1836"/>
            <a:ext cx="8229600" cy="392908"/>
          </a:xfrm>
        </p:spPr>
        <p:txBody>
          <a:bodyPr>
            <a:normAutofit fontScale="90000"/>
          </a:bodyPr>
          <a:lstStyle/>
          <a:p>
            <a:r>
              <a:rPr lang="en-US" sz="4000" b="1" dirty="0"/>
              <a:t>SIGNIFICANCE OF THE SEED </a:t>
            </a:r>
            <a:r>
              <a:rPr lang="en-US" sz="4000" b="1" i="1" dirty="0"/>
              <a:t>Cont’d.</a:t>
            </a:r>
            <a:endParaRPr lang="en-GB" sz="4000" b="1" i="1" dirty="0"/>
          </a:p>
        </p:txBody>
      </p:sp>
      <p:sp>
        <p:nvSpPr>
          <p:cNvPr id="3" name="Content Placeholder 2"/>
          <p:cNvSpPr>
            <a:spLocks noGrp="1"/>
          </p:cNvSpPr>
          <p:nvPr>
            <p:ph idx="1"/>
          </p:nvPr>
        </p:nvSpPr>
        <p:spPr>
          <a:xfrm>
            <a:off x="457200" y="1484784"/>
            <a:ext cx="8229600" cy="4857403"/>
          </a:xfrm>
        </p:spPr>
        <p:txBody>
          <a:bodyPr/>
          <a:lstStyle/>
          <a:p>
            <a:r>
              <a:rPr lang="en-US" sz="4000" dirty="0"/>
              <a:t>Seeds are important source of food for animals and man. </a:t>
            </a:r>
          </a:p>
          <a:p>
            <a:r>
              <a:rPr lang="en-US" sz="4000" dirty="0"/>
              <a:t>(Members of the family </a:t>
            </a:r>
            <a:r>
              <a:rPr lang="en-US" sz="4000" dirty="0" err="1"/>
              <a:t>Poaceae</a:t>
            </a:r>
            <a:r>
              <a:rPr lang="en-US" sz="4000" dirty="0"/>
              <a:t> provide more food seeds than any other plant family; this is followed by the </a:t>
            </a:r>
            <a:r>
              <a:rPr lang="en-US" sz="4000" dirty="0" err="1"/>
              <a:t>Fabaceae</a:t>
            </a:r>
            <a:r>
              <a:rPr lang="en-US" sz="4000" dirty="0"/>
              <a:t>).</a:t>
            </a:r>
            <a:endParaRPr lang="en-GB" sz="4000" dirty="0"/>
          </a:p>
          <a:p>
            <a:endParaRPr lang="en-GB"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sz="4000" b="1" dirty="0"/>
              <a:t>SIGNIFICANCE </a:t>
            </a:r>
            <a:r>
              <a:rPr lang="en-US" sz="4000" b="1" i="1" dirty="0"/>
              <a:t>Cont’d</a:t>
            </a:r>
            <a:endParaRPr lang="en-GB" sz="4000" b="1" i="1" dirty="0"/>
          </a:p>
        </p:txBody>
      </p:sp>
      <p:sp>
        <p:nvSpPr>
          <p:cNvPr id="3" name="Content Placeholder 2"/>
          <p:cNvSpPr>
            <a:spLocks noGrp="1"/>
          </p:cNvSpPr>
          <p:nvPr>
            <p:ph idx="1"/>
          </p:nvPr>
        </p:nvSpPr>
        <p:spPr/>
        <p:txBody>
          <a:bodyPr>
            <a:normAutofit lnSpcReduction="10000"/>
          </a:bodyPr>
          <a:lstStyle/>
          <a:p>
            <a:r>
              <a:rPr lang="en-US" sz="4000" dirty="0"/>
              <a:t>Seeds have many other uses besides serving as food:</a:t>
            </a:r>
            <a:endParaRPr lang="en-GB" sz="4000" dirty="0"/>
          </a:p>
          <a:p>
            <a:pPr>
              <a:buNone/>
            </a:pPr>
            <a:r>
              <a:rPr lang="en-US" sz="4000" dirty="0"/>
              <a:t>-Source of beverages (coffee, cacao, beer)</a:t>
            </a:r>
            <a:endParaRPr lang="en-GB" sz="4000" dirty="0"/>
          </a:p>
          <a:p>
            <a:pPr>
              <a:buNone/>
            </a:pPr>
            <a:r>
              <a:rPr lang="en-US" sz="4000" dirty="0"/>
              <a:t>-Medicines </a:t>
            </a:r>
            <a:endParaRPr lang="en-GB" sz="4000" dirty="0"/>
          </a:p>
          <a:p>
            <a:pPr>
              <a:buNone/>
            </a:pPr>
            <a:r>
              <a:rPr lang="en-US" sz="4000" dirty="0"/>
              <a:t>-</a:t>
            </a:r>
            <a:r>
              <a:rPr lang="en-US" sz="4000" dirty="0" err="1"/>
              <a:t>Fibre</a:t>
            </a:r>
            <a:r>
              <a:rPr lang="en-US" sz="4000" dirty="0"/>
              <a:t> (cotton)</a:t>
            </a:r>
            <a:endParaRPr lang="en-GB" sz="4000" dirty="0"/>
          </a:p>
          <a:p>
            <a:pPr>
              <a:buNone/>
            </a:pPr>
            <a:r>
              <a:rPr lang="en-US" sz="4000" dirty="0"/>
              <a:t>-Industrial oils</a:t>
            </a:r>
            <a:endParaRPr lang="en-GB" sz="4000" dirty="0"/>
          </a:p>
          <a:p>
            <a:endParaRPr lang="en-GB"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92696"/>
            <a:ext cx="8147248" cy="576064"/>
          </a:xfrm>
        </p:spPr>
        <p:txBody>
          <a:bodyPr>
            <a:normAutofit/>
          </a:bodyPr>
          <a:lstStyle/>
          <a:p>
            <a:r>
              <a:rPr lang="en-US" sz="2700" b="1" dirty="0"/>
              <a:t>SOME DIFFERENCES BETWEEN MONOCOTS AND DICOTS</a:t>
            </a:r>
            <a:endParaRPr lang="en-GB" sz="27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53942850"/>
              </p:ext>
            </p:extLst>
          </p:nvPr>
        </p:nvGraphicFramePr>
        <p:xfrm>
          <a:off x="457200" y="1268760"/>
          <a:ext cx="8229600" cy="5201735"/>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180489">
                <a:tc>
                  <a:txBody>
                    <a:bodyPr/>
                    <a:lstStyle/>
                    <a:p>
                      <a:r>
                        <a:rPr lang="en-GB" sz="3200" dirty="0"/>
                        <a:t>          </a:t>
                      </a:r>
                    </a:p>
                    <a:p>
                      <a:r>
                        <a:rPr lang="en-GB" sz="3200" dirty="0"/>
                        <a:t>       Monocots</a:t>
                      </a:r>
                    </a:p>
                  </a:txBody>
                  <a:tcPr/>
                </a:tc>
                <a:tc>
                  <a:txBody>
                    <a:bodyPr/>
                    <a:lstStyle/>
                    <a:p>
                      <a:r>
                        <a:rPr lang="en-GB" sz="3200" dirty="0"/>
                        <a:t>         </a:t>
                      </a:r>
                    </a:p>
                    <a:p>
                      <a:r>
                        <a:rPr lang="en-GB" sz="3200" dirty="0"/>
                        <a:t>        Dicots</a:t>
                      </a:r>
                    </a:p>
                  </a:txBody>
                  <a:tcPr/>
                </a:tc>
                <a:extLst>
                  <a:ext uri="{0D108BD9-81ED-4DB2-BD59-A6C34878D82A}">
                    <a16:rowId xmlns:a16="http://schemas.microsoft.com/office/drawing/2014/main" val="10000"/>
                  </a:ext>
                </a:extLst>
              </a:tr>
              <a:tr h="1660268">
                <a:tc>
                  <a:txBody>
                    <a:bodyPr/>
                    <a:lstStyle/>
                    <a:p>
                      <a:r>
                        <a:rPr lang="en-GB" sz="3200" dirty="0"/>
                        <a:t>1.</a:t>
                      </a:r>
                      <a:r>
                        <a:rPr lang="en-US" sz="3200" dirty="0"/>
                        <a:t> Seed with one cotyledon (seed leaf) </a:t>
                      </a:r>
                      <a:endParaRPr lang="en-GB" sz="3200" dirty="0"/>
                    </a:p>
                  </a:txBody>
                  <a:tcPr/>
                </a:tc>
                <a:tc>
                  <a:txBody>
                    <a:bodyPr/>
                    <a:lstStyle/>
                    <a:p>
                      <a:r>
                        <a:rPr lang="en-GB" sz="3200" dirty="0"/>
                        <a:t>1. </a:t>
                      </a:r>
                      <a:r>
                        <a:rPr lang="en-US" sz="3200" dirty="0"/>
                        <a:t>Seed with two    </a:t>
                      </a:r>
                    </a:p>
                    <a:p>
                      <a:r>
                        <a:rPr lang="en-US" sz="3200" dirty="0"/>
                        <a:t>cotyledons (seed leaves)</a:t>
                      </a:r>
                      <a:endParaRPr lang="en-GB" sz="3200" dirty="0"/>
                    </a:p>
                  </a:txBody>
                  <a:tcPr/>
                </a:tc>
                <a:extLst>
                  <a:ext uri="{0D108BD9-81ED-4DB2-BD59-A6C34878D82A}">
                    <a16:rowId xmlns:a16="http://schemas.microsoft.com/office/drawing/2014/main" val="10001"/>
                  </a:ext>
                </a:extLst>
              </a:tr>
              <a:tr h="1180489">
                <a:tc>
                  <a:txBody>
                    <a:bodyPr/>
                    <a:lstStyle/>
                    <a:p>
                      <a:r>
                        <a:rPr lang="en-GB" sz="3200" dirty="0"/>
                        <a:t>2</a:t>
                      </a:r>
                      <a:r>
                        <a:rPr lang="en-US" sz="3200" dirty="0"/>
                        <a:t>. Leaves with more or less parallel venation</a:t>
                      </a:r>
                      <a:endParaRPr lang="en-GB" sz="3200" dirty="0"/>
                    </a:p>
                  </a:txBody>
                  <a:tcPr/>
                </a:tc>
                <a:tc>
                  <a:txBody>
                    <a:bodyPr/>
                    <a:lstStyle/>
                    <a:p>
                      <a:r>
                        <a:rPr lang="en-GB" sz="3200" dirty="0"/>
                        <a:t>2.</a:t>
                      </a:r>
                      <a:r>
                        <a:rPr lang="en-US" sz="3200" dirty="0"/>
                        <a:t> Leaves with a network of veins </a:t>
                      </a:r>
                      <a:endParaRPr lang="en-GB" sz="3200" dirty="0"/>
                    </a:p>
                  </a:txBody>
                  <a:tcPr/>
                </a:tc>
                <a:extLst>
                  <a:ext uri="{0D108BD9-81ED-4DB2-BD59-A6C34878D82A}">
                    <a16:rowId xmlns:a16="http://schemas.microsoft.com/office/drawing/2014/main" val="10002"/>
                  </a:ext>
                </a:extLst>
              </a:tr>
              <a:tr h="1180489">
                <a:tc>
                  <a:txBody>
                    <a:bodyPr/>
                    <a:lstStyle/>
                    <a:p>
                      <a:r>
                        <a:rPr lang="en-GB" sz="3200" dirty="0"/>
                        <a:t>3.</a:t>
                      </a:r>
                      <a:r>
                        <a:rPr lang="en-US" sz="3200" dirty="0"/>
                        <a:t> Groups of vascular tissues scattered</a:t>
                      </a:r>
                      <a:endParaRPr lang="en-GB" sz="3200" dirty="0"/>
                    </a:p>
                  </a:txBody>
                  <a:tcPr/>
                </a:tc>
                <a:tc>
                  <a:txBody>
                    <a:bodyPr/>
                    <a:lstStyle/>
                    <a:p>
                      <a:r>
                        <a:rPr lang="en-GB" sz="3200" dirty="0"/>
                        <a:t>3.</a:t>
                      </a:r>
                      <a:r>
                        <a:rPr lang="en-US" sz="3200" dirty="0"/>
                        <a:t> Groups of vascular tissues in a  ring</a:t>
                      </a:r>
                      <a:endParaRPr lang="en-GB" sz="3200"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r. Apetorgbor\Pictures\p9.jpg"/>
          <p:cNvPicPr>
            <a:picLocks noChangeAspect="1" noChangeArrowheads="1"/>
          </p:cNvPicPr>
          <p:nvPr/>
        </p:nvPicPr>
        <p:blipFill>
          <a:blip r:embed="rId2" cstate="print"/>
          <a:srcRect/>
          <a:stretch>
            <a:fillRect/>
          </a:stretch>
        </p:blipFill>
        <p:spPr bwMode="auto">
          <a:xfrm>
            <a:off x="571473" y="857232"/>
            <a:ext cx="8143932" cy="5429288"/>
          </a:xfrm>
          <a:prstGeom prst="rect">
            <a:avLst/>
          </a:prstGeom>
          <a:noFill/>
        </p:spPr>
      </p:pic>
      <p:pic>
        <p:nvPicPr>
          <p:cNvPr id="3" name="Picture 3" descr="C:\Users\Mr. Apetorgbor\Pictures\p9.jpg">
            <a:extLst>
              <a:ext uri="{FF2B5EF4-FFF2-40B4-BE49-F238E27FC236}">
                <a16:creationId xmlns:a16="http://schemas.microsoft.com/office/drawing/2014/main" id="{1FB836BE-100A-4146-9F90-5F07BE372538}"/>
              </a:ext>
            </a:extLst>
          </p:cNvPr>
          <p:cNvPicPr>
            <a:picLocks noChangeAspect="1" noChangeArrowheads="1"/>
          </p:cNvPicPr>
          <p:nvPr/>
        </p:nvPicPr>
        <p:blipFill>
          <a:blip r:embed="rId2" cstate="print"/>
          <a:srcRect/>
          <a:stretch>
            <a:fillRect/>
          </a:stretch>
        </p:blipFill>
        <p:spPr bwMode="auto">
          <a:xfrm>
            <a:off x="611560" y="764704"/>
            <a:ext cx="8143932" cy="5429288"/>
          </a:xfrm>
          <a:prstGeom prst="rect">
            <a:avLst/>
          </a:prstGeom>
          <a:noFill/>
        </p:spPr>
      </p:pic>
    </p:spTree>
    <p:extLst>
      <p:ext uri="{BB962C8B-B14F-4D97-AF65-F5344CB8AC3E}">
        <p14:creationId xmlns:p14="http://schemas.microsoft.com/office/powerpoint/2010/main" val="301018263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 </a:t>
            </a:r>
            <a:r>
              <a:rPr lang="en-US" sz="2700" b="1" dirty="0"/>
              <a:t>DIFFERENCES BETWEEN MONOCOTS AND </a:t>
            </a:r>
            <a:r>
              <a:rPr lang="en-US" sz="2700" b="1" dirty="0" err="1"/>
              <a:t>DICOTS</a:t>
            </a:r>
            <a:r>
              <a:rPr lang="en-US" sz="2700" b="1" dirty="0"/>
              <a:t> </a:t>
            </a:r>
            <a:r>
              <a:rPr lang="en-US" sz="2700" b="1" i="1" dirty="0"/>
              <a:t>Cont’d</a:t>
            </a:r>
            <a:br>
              <a:rPr lang="en-GB" sz="2700" dirty="0"/>
            </a:br>
            <a:endParaRPr lang="en-GB" sz="2700" dirty="0"/>
          </a:p>
        </p:txBody>
      </p:sp>
      <p:graphicFrame>
        <p:nvGraphicFramePr>
          <p:cNvPr id="4" name="Content Placeholder 3"/>
          <p:cNvGraphicFramePr>
            <a:graphicFrameLocks noGrp="1"/>
          </p:cNvGraphicFramePr>
          <p:nvPr>
            <p:ph idx="1"/>
          </p:nvPr>
        </p:nvGraphicFramePr>
        <p:xfrm>
          <a:off x="457200" y="1600200"/>
          <a:ext cx="8229600" cy="4048877"/>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305677">
                <a:tc>
                  <a:txBody>
                    <a:bodyPr/>
                    <a:lstStyle/>
                    <a:p>
                      <a:r>
                        <a:rPr lang="en-GB" sz="2800" dirty="0"/>
                        <a:t>       </a:t>
                      </a:r>
                    </a:p>
                    <a:p>
                      <a:r>
                        <a:rPr lang="en-GB" sz="2800" dirty="0"/>
                        <a:t>         Monocots</a:t>
                      </a:r>
                    </a:p>
                  </a:txBody>
                  <a:tcPr/>
                </a:tc>
                <a:tc>
                  <a:txBody>
                    <a:bodyPr/>
                    <a:lstStyle/>
                    <a:p>
                      <a:r>
                        <a:rPr lang="en-GB" sz="2800" dirty="0"/>
                        <a:t>          </a:t>
                      </a:r>
                    </a:p>
                    <a:p>
                      <a:r>
                        <a:rPr lang="en-GB" sz="2800" dirty="0"/>
                        <a:t>            </a:t>
                      </a:r>
                      <a:r>
                        <a:rPr lang="en-GB" sz="2800" dirty="0" err="1"/>
                        <a:t>Dicots</a:t>
                      </a:r>
                      <a:endParaRPr lang="en-GB" sz="2800" dirty="0"/>
                    </a:p>
                  </a:txBody>
                  <a:tcPr/>
                </a:tc>
                <a:extLst>
                  <a:ext uri="{0D108BD9-81ED-4DB2-BD59-A6C34878D82A}">
                    <a16:rowId xmlns:a16="http://schemas.microsoft.com/office/drawing/2014/main" val="10000"/>
                  </a:ext>
                </a:extLst>
              </a:tr>
              <a:tr h="1305677">
                <a:tc>
                  <a:txBody>
                    <a:bodyPr/>
                    <a:lstStyle/>
                    <a:p>
                      <a:r>
                        <a:rPr lang="en-GB" sz="2800" dirty="0"/>
                        <a:t>4.</a:t>
                      </a:r>
                      <a:r>
                        <a:rPr lang="en-US" sz="2800" dirty="0"/>
                        <a:t> Pollen grains mostly with one aperture</a:t>
                      </a:r>
                      <a:endParaRPr lang="en-GB" sz="2800" dirty="0"/>
                    </a:p>
                  </a:txBody>
                  <a:tcPr/>
                </a:tc>
                <a:tc>
                  <a:txBody>
                    <a:bodyPr/>
                    <a:lstStyle/>
                    <a:p>
                      <a:r>
                        <a:rPr lang="en-GB" sz="2800" dirty="0"/>
                        <a:t>4.</a:t>
                      </a:r>
                      <a:r>
                        <a:rPr lang="en-US" sz="2800" dirty="0"/>
                        <a:t> Pollen grains mostly with three or more apertures</a:t>
                      </a:r>
                      <a:endParaRPr lang="en-GB" sz="2800" dirty="0"/>
                    </a:p>
                  </a:txBody>
                  <a:tcPr/>
                </a:tc>
                <a:extLst>
                  <a:ext uri="{0D108BD9-81ED-4DB2-BD59-A6C34878D82A}">
                    <a16:rowId xmlns:a16="http://schemas.microsoft.com/office/drawing/2014/main" val="10001"/>
                  </a:ext>
                </a:extLst>
              </a:tr>
              <a:tr h="1305677">
                <a:tc>
                  <a:txBody>
                    <a:bodyPr/>
                    <a:lstStyle/>
                    <a:p>
                      <a:r>
                        <a:rPr lang="en-GB" sz="2800" dirty="0"/>
                        <a:t>5.</a:t>
                      </a:r>
                      <a:r>
                        <a:rPr lang="en-US" sz="2800" dirty="0"/>
                        <a:t> Flower parts mostly in threes or multiples of three</a:t>
                      </a:r>
                      <a:endParaRPr lang="en-GB" sz="2800" dirty="0"/>
                    </a:p>
                  </a:txBody>
                  <a:tcPr/>
                </a:tc>
                <a:tc>
                  <a:txBody>
                    <a:bodyPr/>
                    <a:lstStyle/>
                    <a:p>
                      <a:r>
                        <a:rPr lang="en-GB" sz="2800" dirty="0"/>
                        <a:t>5. </a:t>
                      </a:r>
                      <a:r>
                        <a:rPr lang="en-US" sz="2800" dirty="0"/>
                        <a:t>Flower parts in fours or fives or multiples of four or  five</a:t>
                      </a:r>
                      <a:endParaRPr lang="en-GB" sz="2800"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8147248" cy="1296144"/>
          </a:xfrm>
        </p:spPr>
        <p:txBody>
          <a:bodyPr>
            <a:normAutofit fontScale="90000"/>
          </a:bodyPr>
          <a:lstStyle/>
          <a:p>
            <a:br>
              <a:rPr lang="en-US" dirty="0"/>
            </a:br>
            <a:br>
              <a:rPr lang="en-US" dirty="0"/>
            </a:br>
            <a:r>
              <a:rPr lang="en-US" dirty="0"/>
              <a:t> </a:t>
            </a:r>
            <a:br>
              <a:rPr lang="en-GB" dirty="0"/>
            </a:br>
            <a:endParaRPr lang="en-GB" dirty="0"/>
          </a:p>
        </p:txBody>
      </p:sp>
      <p:sp>
        <p:nvSpPr>
          <p:cNvPr id="3" name="Content Placeholder 2"/>
          <p:cNvSpPr>
            <a:spLocks noGrp="1"/>
          </p:cNvSpPr>
          <p:nvPr>
            <p:ph idx="1"/>
          </p:nvPr>
        </p:nvSpPr>
        <p:spPr>
          <a:xfrm>
            <a:off x="457200" y="836712"/>
            <a:ext cx="8229600" cy="5289451"/>
          </a:xfrm>
        </p:spPr>
        <p:txBody>
          <a:bodyPr/>
          <a:lstStyle/>
          <a:p>
            <a:r>
              <a:rPr lang="en-US" sz="4000" dirty="0"/>
              <a:t>Dicots are the more primitive of the two classes with the monocots apparently having derived from early dicots, possibly before the middle of the Cretaceous period.</a:t>
            </a:r>
            <a:endParaRPr lang="en-GB" sz="4000" dirty="0"/>
          </a:p>
          <a:p>
            <a:endParaRPr lang="en-GB"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fontScale="90000"/>
          </a:bodyPr>
          <a:lstStyle/>
          <a:p>
            <a:br>
              <a:rPr lang="en-US" b="1" dirty="0"/>
            </a:br>
            <a:r>
              <a:rPr lang="en-US" b="1" dirty="0"/>
              <a:t>PALYNOLOGY</a:t>
            </a:r>
            <a:br>
              <a:rPr lang="en-GB" dirty="0"/>
            </a:br>
            <a:endParaRPr lang="en-GB" dirty="0"/>
          </a:p>
        </p:txBody>
      </p:sp>
      <p:sp>
        <p:nvSpPr>
          <p:cNvPr id="3" name="Content Placeholder 2"/>
          <p:cNvSpPr>
            <a:spLocks noGrp="1"/>
          </p:cNvSpPr>
          <p:nvPr>
            <p:ph idx="1"/>
          </p:nvPr>
        </p:nvSpPr>
        <p:spPr>
          <a:xfrm>
            <a:off x="457200" y="1124744"/>
            <a:ext cx="8229600" cy="5001419"/>
          </a:xfrm>
        </p:spPr>
        <p:txBody>
          <a:bodyPr>
            <a:normAutofit fontScale="77500" lnSpcReduction="20000"/>
          </a:bodyPr>
          <a:lstStyle/>
          <a:p>
            <a:r>
              <a:rPr lang="en-US" sz="5700" b="1" dirty="0" err="1"/>
              <a:t>Palynology</a:t>
            </a:r>
            <a:r>
              <a:rPr lang="en-US" sz="5700" dirty="0"/>
              <a:t> is the study of spores and pollen grains. </a:t>
            </a:r>
          </a:p>
          <a:p>
            <a:r>
              <a:rPr lang="en-US" sz="5700" dirty="0"/>
              <a:t>The spores and pollen grains of individual plants can be identified and assigned with great accuracy to their species;</a:t>
            </a:r>
          </a:p>
          <a:p>
            <a:pPr>
              <a:buFont typeface="Wingdings" pitchFamily="2" charset="2"/>
              <a:buChar char="ü"/>
            </a:pPr>
            <a:r>
              <a:rPr lang="en-US" sz="5700" dirty="0"/>
              <a:t> this in part, is the division of botany known as </a:t>
            </a:r>
            <a:r>
              <a:rPr lang="en-US" sz="5700" b="1" dirty="0"/>
              <a:t>Palynology</a:t>
            </a:r>
            <a:r>
              <a:rPr lang="en-US" sz="5700" dirty="0"/>
              <a:t>.</a:t>
            </a:r>
            <a:endParaRPr lang="en-GB" sz="5700" dirty="0"/>
          </a:p>
          <a:p>
            <a:endParaRPr lang="en-GB"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6C3F91-A221-4578-93F3-4B970C0E86D3}"/>
              </a:ext>
            </a:extLst>
          </p:cNvPr>
          <p:cNvSpPr/>
          <p:nvPr/>
        </p:nvSpPr>
        <p:spPr>
          <a:xfrm>
            <a:off x="755576" y="1268760"/>
            <a:ext cx="7704856" cy="3170099"/>
          </a:xfrm>
          <a:prstGeom prst="rect">
            <a:avLst/>
          </a:prstGeom>
        </p:spPr>
        <p:txBody>
          <a:bodyPr wrap="square">
            <a:spAutoFit/>
          </a:bodyPr>
          <a:lstStyle/>
          <a:p>
            <a:pPr algn="ctr"/>
            <a:r>
              <a:rPr lang="en-US" sz="4000" b="1" dirty="0"/>
              <a:t>PALYNOLOGY Cont’d</a:t>
            </a:r>
            <a:endParaRPr lang="en-US" sz="4000" dirty="0"/>
          </a:p>
          <a:p>
            <a:pPr marL="571500" indent="-571500">
              <a:buFont typeface="Arial" panose="020B0604020202020204" pitchFamily="34" charset="0"/>
              <a:buChar char="•"/>
            </a:pPr>
            <a:r>
              <a:rPr lang="en-US" sz="4000" dirty="0"/>
              <a:t>Identification of pollen grains is important in the diagnosis and treatment of such allergies as hay fever, rose fever, and so forth. </a:t>
            </a:r>
          </a:p>
        </p:txBody>
      </p:sp>
    </p:spTree>
    <p:extLst>
      <p:ext uri="{BB962C8B-B14F-4D97-AF65-F5344CB8AC3E}">
        <p14:creationId xmlns:p14="http://schemas.microsoft.com/office/powerpoint/2010/main" val="17304346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576064"/>
          </a:xfrm>
        </p:spPr>
        <p:txBody>
          <a:bodyPr>
            <a:normAutofit fontScale="90000"/>
          </a:bodyPr>
          <a:lstStyle/>
          <a:p>
            <a:br>
              <a:rPr lang="en-US" b="1" dirty="0"/>
            </a:br>
            <a:r>
              <a:rPr lang="en-US" b="1" dirty="0"/>
              <a:t>PALYNOLOGY Cont’d</a:t>
            </a:r>
            <a:br>
              <a:rPr lang="en-GB" dirty="0"/>
            </a:br>
            <a:endParaRPr lang="en-GB" dirty="0"/>
          </a:p>
        </p:txBody>
      </p:sp>
      <p:sp>
        <p:nvSpPr>
          <p:cNvPr id="3" name="Content Placeholder 2"/>
          <p:cNvSpPr>
            <a:spLocks noGrp="1"/>
          </p:cNvSpPr>
          <p:nvPr>
            <p:ph idx="1"/>
          </p:nvPr>
        </p:nvSpPr>
        <p:spPr>
          <a:xfrm>
            <a:off x="457200" y="1340768"/>
            <a:ext cx="8229600" cy="5400600"/>
          </a:xfrm>
        </p:spPr>
        <p:txBody>
          <a:bodyPr>
            <a:normAutofit/>
          </a:bodyPr>
          <a:lstStyle/>
          <a:p>
            <a:r>
              <a:rPr lang="en-US" sz="4000" dirty="0"/>
              <a:t>Furthermore, through the examination of peat and other deposits containing spores and pollen grains, it has been possible to ascertain the composition of ancient floras and to determine past changes of climate in locations where such deposits occur.</a:t>
            </a:r>
            <a:endParaRPr lang="en-GB" sz="4000" dirty="0"/>
          </a:p>
          <a:p>
            <a:pPr>
              <a:buNone/>
            </a:pPr>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r. Apetorgbor\Pictures\p6.jpg"/>
          <p:cNvPicPr>
            <a:picLocks noChangeAspect="1" noChangeArrowheads="1"/>
          </p:cNvPicPr>
          <p:nvPr/>
        </p:nvPicPr>
        <p:blipFill>
          <a:blip r:embed="rId2" cstate="print"/>
          <a:srcRect/>
          <a:stretch>
            <a:fillRect/>
          </a:stretch>
        </p:blipFill>
        <p:spPr bwMode="auto">
          <a:xfrm>
            <a:off x="642910" y="1285860"/>
            <a:ext cx="7929618" cy="4857783"/>
          </a:xfrm>
          <a:prstGeom prst="rect">
            <a:avLst/>
          </a:prstGeom>
          <a:noFill/>
        </p:spPr>
      </p:pic>
    </p:spTree>
    <p:extLst>
      <p:ext uri="{BB962C8B-B14F-4D97-AF65-F5344CB8AC3E}">
        <p14:creationId xmlns:p14="http://schemas.microsoft.com/office/powerpoint/2010/main" val="2080395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F73EA3-D47F-4D60-B019-CBAB9387DD95}"/>
              </a:ext>
            </a:extLst>
          </p:cNvPr>
          <p:cNvSpPr txBox="1"/>
          <p:nvPr/>
        </p:nvSpPr>
        <p:spPr>
          <a:xfrm>
            <a:off x="323528" y="1052736"/>
            <a:ext cx="8208912" cy="4770537"/>
          </a:xfrm>
          <a:prstGeom prst="rect">
            <a:avLst/>
          </a:prstGeom>
          <a:noFill/>
        </p:spPr>
        <p:txBody>
          <a:bodyPr wrap="square">
            <a:spAutoFit/>
          </a:bodyPr>
          <a:lstStyle/>
          <a:p>
            <a:pPr algn="ctr"/>
            <a:r>
              <a:rPr lang="en-US" sz="4000" b="1" dirty="0"/>
              <a:t>DIVISION SPERMATOPHYTA</a:t>
            </a:r>
          </a:p>
          <a:p>
            <a:pPr algn="ctr"/>
            <a:r>
              <a:rPr lang="en-US" sz="4000" b="1" dirty="0">
                <a:solidFill>
                  <a:schemeClr val="tx1"/>
                </a:solidFill>
                <a:latin typeface="Times New Roman" pitchFamily="18" charset="0"/>
                <a:cs typeface="Times New Roman" pitchFamily="18" charset="0"/>
              </a:rPr>
              <a:t>or </a:t>
            </a:r>
          </a:p>
          <a:p>
            <a:pPr algn="ctr"/>
            <a:r>
              <a:rPr lang="en-US" sz="3600" b="1" dirty="0">
                <a:solidFill>
                  <a:schemeClr val="tx1"/>
                </a:solidFill>
                <a:latin typeface="Times New Roman" pitchFamily="18" charset="0"/>
                <a:cs typeface="Times New Roman" pitchFamily="18" charset="0"/>
              </a:rPr>
              <a:t>PHANEROGAMS</a:t>
            </a:r>
            <a:r>
              <a:rPr lang="en-US" sz="4000" b="1" dirty="0">
                <a:solidFill>
                  <a:schemeClr val="tx1"/>
                </a:solidFill>
                <a:latin typeface="Times New Roman" pitchFamily="18" charset="0"/>
                <a:cs typeface="Times New Roman" pitchFamily="18" charset="0"/>
              </a:rPr>
              <a:t> </a:t>
            </a:r>
            <a:r>
              <a:rPr lang="en-US" sz="3600" b="1" dirty="0">
                <a:solidFill>
                  <a:schemeClr val="tx1"/>
                </a:solidFill>
                <a:latin typeface="Times New Roman" pitchFamily="18" charset="0"/>
                <a:cs typeface="Times New Roman" pitchFamily="18" charset="0"/>
              </a:rPr>
              <a:t>(Flowering plants)</a:t>
            </a:r>
          </a:p>
          <a:p>
            <a:pPr algn="ctr"/>
            <a:r>
              <a:rPr lang="en-US" sz="3600" b="1" dirty="0">
                <a:solidFill>
                  <a:schemeClr val="tx1"/>
                </a:solidFill>
                <a:latin typeface="Times New Roman" pitchFamily="18" charset="0"/>
                <a:cs typeface="Times New Roman" pitchFamily="18" charset="0"/>
              </a:rPr>
              <a:t>SPERMATOPHYTES (Seed plants)</a:t>
            </a:r>
          </a:p>
          <a:p>
            <a:pPr marL="571500" indent="-571500">
              <a:buFont typeface="Arial" panose="020B0604020202020204" pitchFamily="34" charset="0"/>
              <a:buChar char="•"/>
            </a:pPr>
            <a:r>
              <a:rPr lang="en-US" sz="3600" b="1" dirty="0">
                <a:solidFill>
                  <a:schemeClr val="tx1"/>
                </a:solidFill>
                <a:latin typeface="Times New Roman" pitchFamily="18" charset="0"/>
                <a:cs typeface="Times New Roman" pitchFamily="18" charset="0"/>
              </a:rPr>
              <a:t>There are two subdivisions of Spermatophytes: Gymnosperms and Angiosperms</a:t>
            </a:r>
            <a:endParaRPr lang="en-GB" sz="3600" b="1" dirty="0">
              <a:solidFill>
                <a:schemeClr val="tx1"/>
              </a:solidFill>
              <a:latin typeface="Times New Roman" pitchFamily="18" charset="0"/>
              <a:cs typeface="Times New Roman" pitchFamily="18" charset="0"/>
            </a:endParaRPr>
          </a:p>
          <a:p>
            <a:endParaRPr lang="en-US" sz="3600" dirty="0"/>
          </a:p>
        </p:txBody>
      </p:sp>
    </p:spTree>
    <p:extLst>
      <p:ext uri="{BB962C8B-B14F-4D97-AF65-F5344CB8AC3E}">
        <p14:creationId xmlns:p14="http://schemas.microsoft.com/office/powerpoint/2010/main" val="1040130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r. Apetorgbor\Pictures\p7.jpg"/>
          <p:cNvPicPr>
            <a:picLocks noChangeAspect="1" noChangeArrowheads="1"/>
          </p:cNvPicPr>
          <p:nvPr/>
        </p:nvPicPr>
        <p:blipFill>
          <a:blip r:embed="rId2" cstate="print"/>
          <a:srcRect/>
          <a:stretch>
            <a:fillRect/>
          </a:stretch>
        </p:blipFill>
        <p:spPr bwMode="auto">
          <a:xfrm>
            <a:off x="1785918" y="1000108"/>
            <a:ext cx="5715040" cy="5000659"/>
          </a:xfrm>
          <a:prstGeom prst="rect">
            <a:avLst/>
          </a:prstGeom>
          <a:noFill/>
        </p:spPr>
      </p:pic>
    </p:spTree>
    <p:extLst>
      <p:ext uri="{BB962C8B-B14F-4D97-AF65-F5344CB8AC3E}">
        <p14:creationId xmlns:p14="http://schemas.microsoft.com/office/powerpoint/2010/main" val="1187193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r. Apetorgbor\Pictures\p8.jpg"/>
          <p:cNvPicPr>
            <a:picLocks noChangeAspect="1" noChangeArrowheads="1"/>
          </p:cNvPicPr>
          <p:nvPr/>
        </p:nvPicPr>
        <p:blipFill>
          <a:blip r:embed="rId2" cstate="print"/>
          <a:srcRect/>
          <a:stretch>
            <a:fillRect/>
          </a:stretch>
        </p:blipFill>
        <p:spPr bwMode="auto">
          <a:xfrm>
            <a:off x="1142976" y="1071546"/>
            <a:ext cx="7143799" cy="4929222"/>
          </a:xfrm>
          <a:prstGeom prst="rect">
            <a:avLst/>
          </a:prstGeom>
          <a:noFill/>
        </p:spPr>
      </p:pic>
    </p:spTree>
    <p:extLst>
      <p:ext uri="{BB962C8B-B14F-4D97-AF65-F5344CB8AC3E}">
        <p14:creationId xmlns:p14="http://schemas.microsoft.com/office/powerpoint/2010/main" val="40183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742"/>
            <a:ext cx="8229600" cy="130026"/>
          </a:xfrm>
        </p:spPr>
        <p:txBody>
          <a:bodyPr>
            <a:normAutofit fontScale="90000"/>
          </a:bodyPr>
          <a:lstStyle/>
          <a:p>
            <a:br>
              <a:rPr lang="en-GB" dirty="0"/>
            </a:br>
            <a:endParaRPr lang="en-GB" dirty="0"/>
          </a:p>
        </p:txBody>
      </p:sp>
      <p:sp>
        <p:nvSpPr>
          <p:cNvPr id="3" name="Content Placeholder 2"/>
          <p:cNvSpPr>
            <a:spLocks noGrp="1"/>
          </p:cNvSpPr>
          <p:nvPr>
            <p:ph idx="1"/>
          </p:nvPr>
        </p:nvSpPr>
        <p:spPr>
          <a:xfrm>
            <a:off x="457200" y="262742"/>
            <a:ext cx="8229600" cy="6351100"/>
          </a:xfrm>
        </p:spPr>
        <p:txBody>
          <a:bodyPr>
            <a:normAutofit/>
          </a:bodyPr>
          <a:lstStyle/>
          <a:p>
            <a:r>
              <a:rPr lang="en-US" sz="4000" dirty="0"/>
              <a:t>The pollen grain is shed at this three-celled stage and subsequent changes take place after pollination</a:t>
            </a:r>
            <a:r>
              <a:rPr lang="en-US" sz="3900" dirty="0"/>
              <a:t>.</a:t>
            </a:r>
            <a:endParaRPr lang="en-GB" sz="3900" dirty="0"/>
          </a:p>
          <a:p>
            <a:r>
              <a:rPr lang="en-US" sz="3900" dirty="0"/>
              <a:t>In </a:t>
            </a:r>
            <a:r>
              <a:rPr lang="en-US" sz="3900" i="1" dirty="0"/>
              <a:t>Cycas</a:t>
            </a:r>
            <a:r>
              <a:rPr lang="en-US" sz="3900" dirty="0"/>
              <a:t>, there is no proper female flower. </a:t>
            </a:r>
          </a:p>
          <a:p>
            <a:r>
              <a:rPr lang="en-US" sz="3900" dirty="0"/>
              <a:t> The plant bears near its apex a rosette of </a:t>
            </a:r>
            <a:r>
              <a:rPr lang="en-US" sz="3900" b="1" dirty="0" err="1"/>
              <a:t>carpels</a:t>
            </a:r>
            <a:r>
              <a:rPr lang="en-US" sz="3900" dirty="0"/>
              <a:t> or </a:t>
            </a:r>
            <a:r>
              <a:rPr lang="en-US" sz="4000" b="1" dirty="0" err="1"/>
              <a:t>megasporophylls</a:t>
            </a:r>
            <a:r>
              <a:rPr lang="en-US" sz="4000" dirty="0"/>
              <a:t> </a:t>
            </a:r>
            <a:r>
              <a:rPr lang="en-US" sz="3900" dirty="0"/>
              <a:t>which do not form a cone but are arranged alternately with the leaves. </a:t>
            </a:r>
          </a:p>
          <a:p>
            <a:endParaRPr lang="en-GB"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11_13\p4.jpg"/>
          <p:cNvPicPr/>
          <p:nvPr/>
        </p:nvPicPr>
        <p:blipFill>
          <a:blip r:embed="rId2" cstate="print"/>
          <a:srcRect l="3090" t="75227" r="49258" b="2858"/>
          <a:stretch>
            <a:fillRect/>
          </a:stretch>
        </p:blipFill>
        <p:spPr bwMode="auto">
          <a:xfrm rot="5400000">
            <a:off x="2357423" y="1071548"/>
            <a:ext cx="4786346" cy="4929223"/>
          </a:xfrm>
          <a:prstGeom prst="rect">
            <a:avLst/>
          </a:prstGeom>
          <a:noFill/>
          <a:ln w="9525">
            <a:noFill/>
            <a:miter lim="800000"/>
            <a:headEnd/>
            <a:tailEnd/>
          </a:ln>
        </p:spPr>
      </p:pic>
    </p:spTree>
    <p:extLst>
      <p:ext uri="{BB962C8B-B14F-4D97-AF65-F5344CB8AC3E}">
        <p14:creationId xmlns:p14="http://schemas.microsoft.com/office/powerpoint/2010/main" val="3876969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br>
              <a:rPr lang="en-GB" dirty="0"/>
            </a:br>
            <a:endParaRPr lang="en-GB" sz="4000" dirty="0"/>
          </a:p>
        </p:txBody>
      </p:sp>
      <p:sp>
        <p:nvSpPr>
          <p:cNvPr id="3" name="Content Placeholder 2"/>
          <p:cNvSpPr>
            <a:spLocks noGrp="1"/>
          </p:cNvSpPr>
          <p:nvPr>
            <p:ph idx="1"/>
          </p:nvPr>
        </p:nvSpPr>
        <p:spPr>
          <a:xfrm>
            <a:off x="457200" y="548680"/>
            <a:ext cx="8363272" cy="6034682"/>
          </a:xfrm>
        </p:spPr>
        <p:txBody>
          <a:bodyPr>
            <a:normAutofit/>
          </a:bodyPr>
          <a:lstStyle/>
          <a:p>
            <a:r>
              <a:rPr lang="en-US" sz="3900" dirty="0"/>
              <a:t>They are usually 15-30cm long, flattened or bent over like a hood and often dilated above.</a:t>
            </a:r>
          </a:p>
          <a:p>
            <a:r>
              <a:rPr lang="en-US" sz="3900" dirty="0"/>
              <a:t>In many species, they are covered all over with soft brownish hairs. </a:t>
            </a:r>
          </a:p>
          <a:p>
            <a:r>
              <a:rPr lang="en-US" sz="3900" dirty="0"/>
              <a:t>Usually, 2-3 pairs of ovules (sometimes up to 5 pairs) are borne in an alternate or opposite manner on notches on either side of the stalk. </a:t>
            </a:r>
          </a:p>
          <a:p>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ycadaceae">
            <a:extLst>
              <a:ext uri="{FF2B5EF4-FFF2-40B4-BE49-F238E27FC236}">
                <a16:creationId xmlns:a16="http://schemas.microsoft.com/office/drawing/2014/main" id="{0A86B3D2-3F90-4157-B2B7-1F46EFE74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836712"/>
            <a:ext cx="7416824"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892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r. Apetorgbor\Pictures\p6.jpg"/>
          <p:cNvPicPr>
            <a:picLocks noChangeAspect="1" noChangeArrowheads="1"/>
          </p:cNvPicPr>
          <p:nvPr/>
        </p:nvPicPr>
        <p:blipFill>
          <a:blip r:embed="rId2" cstate="print"/>
          <a:srcRect/>
          <a:stretch>
            <a:fillRect/>
          </a:stretch>
        </p:blipFill>
        <p:spPr bwMode="auto">
          <a:xfrm>
            <a:off x="642910" y="1285860"/>
            <a:ext cx="7929618" cy="4857783"/>
          </a:xfrm>
          <a:prstGeom prst="rect">
            <a:avLst/>
          </a:prstGeom>
          <a:noFill/>
        </p:spPr>
      </p:pic>
    </p:spTree>
    <p:extLst>
      <p:ext uri="{BB962C8B-B14F-4D97-AF65-F5344CB8AC3E}">
        <p14:creationId xmlns:p14="http://schemas.microsoft.com/office/powerpoint/2010/main" val="3652423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br>
              <a:rPr lang="en-GB" sz="4000" i="1" dirty="0"/>
            </a:br>
            <a:endParaRPr lang="en-GB" sz="4000" dirty="0"/>
          </a:p>
        </p:txBody>
      </p:sp>
      <p:sp>
        <p:nvSpPr>
          <p:cNvPr id="3" name="Content Placeholder 2"/>
          <p:cNvSpPr>
            <a:spLocks noGrp="1"/>
          </p:cNvSpPr>
          <p:nvPr>
            <p:ph idx="1"/>
          </p:nvPr>
        </p:nvSpPr>
        <p:spPr>
          <a:xfrm>
            <a:off x="395536" y="332656"/>
            <a:ext cx="8373616" cy="6120680"/>
          </a:xfrm>
        </p:spPr>
        <p:txBody>
          <a:bodyPr>
            <a:normAutofit/>
          </a:bodyPr>
          <a:lstStyle/>
          <a:p>
            <a:r>
              <a:rPr lang="en-US" sz="4000" dirty="0"/>
              <a:t>These are mostly oval and large.</a:t>
            </a:r>
            <a:endParaRPr lang="en-GB" sz="4000" dirty="0"/>
          </a:p>
          <a:p>
            <a:r>
              <a:rPr lang="en-US" sz="4000" dirty="0"/>
              <a:t>The carpel in Gymnosperms is always open </a:t>
            </a:r>
            <a:r>
              <a:rPr lang="en-US" sz="4000" dirty="0" err="1"/>
              <a:t>ie</a:t>
            </a:r>
            <a:r>
              <a:rPr lang="en-US" sz="4000" dirty="0"/>
              <a:t>. it does not close up as in Angiosperms, to form the ovary, style and stigma. </a:t>
            </a:r>
          </a:p>
          <a:p>
            <a:r>
              <a:rPr lang="en-US" sz="4000" b="1" dirty="0"/>
              <a:t>Ovules</a:t>
            </a:r>
            <a:r>
              <a:rPr lang="en-US" sz="4000" dirty="0"/>
              <a:t> are borne freely exposed on the two margins of the </a:t>
            </a:r>
            <a:r>
              <a:rPr lang="en-US" sz="4000" b="1" dirty="0"/>
              <a:t>carpel</a:t>
            </a:r>
            <a:r>
              <a:rPr lang="en-US" sz="4000" dirty="0"/>
              <a:t>. </a:t>
            </a:r>
          </a:p>
          <a:p>
            <a:r>
              <a:rPr lang="en-US" sz="4000" dirty="0"/>
              <a:t>The ovule grows considerably even after fertilization. </a:t>
            </a:r>
          </a:p>
          <a:p>
            <a:pPr>
              <a:buNone/>
            </a:pPr>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GB" i="1" dirty="0"/>
            </a:br>
            <a:endParaRPr lang="en-GB" dirty="0"/>
          </a:p>
        </p:txBody>
      </p:sp>
      <p:sp>
        <p:nvSpPr>
          <p:cNvPr id="3" name="Content Placeholder 2"/>
          <p:cNvSpPr>
            <a:spLocks noGrp="1"/>
          </p:cNvSpPr>
          <p:nvPr>
            <p:ph idx="1"/>
          </p:nvPr>
        </p:nvSpPr>
        <p:spPr>
          <a:xfrm>
            <a:off x="457200" y="836712"/>
            <a:ext cx="8229600" cy="5472608"/>
          </a:xfrm>
        </p:spPr>
        <p:txBody>
          <a:bodyPr>
            <a:normAutofit/>
          </a:bodyPr>
          <a:lstStyle/>
          <a:p>
            <a:r>
              <a:rPr lang="en-US" sz="4000" dirty="0"/>
              <a:t>The ovule consists of a single thick </a:t>
            </a:r>
            <a:r>
              <a:rPr lang="en-US" sz="4000" b="1" dirty="0"/>
              <a:t>integument</a:t>
            </a:r>
            <a:r>
              <a:rPr lang="en-US" sz="4000" dirty="0"/>
              <a:t> and a </a:t>
            </a:r>
            <a:r>
              <a:rPr lang="en-US" sz="4000" b="1" dirty="0" err="1"/>
              <a:t>nucellus</a:t>
            </a:r>
            <a:r>
              <a:rPr lang="en-US" sz="4000" dirty="0"/>
              <a:t> or </a:t>
            </a:r>
            <a:r>
              <a:rPr lang="en-US" sz="4000" b="1" dirty="0" err="1"/>
              <a:t>megasporangium</a:t>
            </a:r>
            <a:r>
              <a:rPr lang="en-US" sz="4000" dirty="0"/>
              <a:t>, fused practically throughout with the </a:t>
            </a:r>
            <a:r>
              <a:rPr lang="en-US" sz="4000" b="1" dirty="0"/>
              <a:t>integument</a:t>
            </a:r>
            <a:r>
              <a:rPr lang="en-US" sz="4000" dirty="0"/>
              <a:t>. </a:t>
            </a:r>
          </a:p>
          <a:p>
            <a:r>
              <a:rPr lang="en-US" sz="4000" dirty="0"/>
              <a:t>The integument has an apical opening (the</a:t>
            </a:r>
            <a:r>
              <a:rPr lang="en-US" sz="4000" b="1" dirty="0"/>
              <a:t> </a:t>
            </a:r>
            <a:r>
              <a:rPr lang="en-US" sz="4000" b="1" dirty="0" err="1"/>
              <a:t>micropyle</a:t>
            </a:r>
            <a:r>
              <a:rPr lang="en-US" sz="4000" dirty="0"/>
              <a:t>) and consists of three layers - a stony layer and a fleshy layer on either side. </a:t>
            </a:r>
          </a:p>
          <a:p>
            <a:pPr>
              <a:buNone/>
            </a:pPr>
            <a:endParaRPr lang="en-GB"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ED4740-0D04-4A56-816F-DC9192E55C58}"/>
              </a:ext>
            </a:extLst>
          </p:cNvPr>
          <p:cNvSpPr txBox="1"/>
          <p:nvPr/>
        </p:nvSpPr>
        <p:spPr>
          <a:xfrm>
            <a:off x="755576" y="548680"/>
            <a:ext cx="7704856" cy="5632311"/>
          </a:xfrm>
          <a:prstGeom prst="rect">
            <a:avLst/>
          </a:prstGeom>
          <a:noFill/>
        </p:spPr>
        <p:txBody>
          <a:bodyPr wrap="square">
            <a:spAutoFit/>
          </a:bodyPr>
          <a:lstStyle/>
          <a:p>
            <a:pPr marL="571500" indent="-571500">
              <a:buFont typeface="Arial" panose="020B0604020202020204" pitchFamily="34" charset="0"/>
              <a:buChar char="•"/>
            </a:pPr>
            <a:r>
              <a:rPr lang="en-US" sz="4000" dirty="0"/>
              <a:t>The inner layer of the integument merges into the nucellus lower down</a:t>
            </a:r>
          </a:p>
          <a:p>
            <a:pPr marL="571500" indent="-571500">
              <a:buFont typeface="Arial" panose="020B0604020202020204" pitchFamily="34" charset="0"/>
              <a:buChar char="•"/>
            </a:pPr>
            <a:r>
              <a:rPr lang="en-US" sz="4000" dirty="0"/>
              <a:t>A </a:t>
            </a:r>
            <a:r>
              <a:rPr lang="en-US" sz="4000" b="1" dirty="0"/>
              <a:t>megaspore mother cell</a:t>
            </a:r>
            <a:r>
              <a:rPr lang="en-US" sz="4000" dirty="0"/>
              <a:t> is produced within the nucellus of the ovule.</a:t>
            </a:r>
          </a:p>
          <a:p>
            <a:pPr marL="571500" indent="-571500">
              <a:buFont typeface="Arial" panose="020B0604020202020204" pitchFamily="34" charset="0"/>
              <a:buChar char="•"/>
            </a:pPr>
            <a:r>
              <a:rPr lang="en-US" sz="4000" dirty="0"/>
              <a:t>This divides to form a row of </a:t>
            </a:r>
            <a:r>
              <a:rPr lang="en-US" sz="4000" b="1" dirty="0"/>
              <a:t>4</a:t>
            </a:r>
            <a:r>
              <a:rPr lang="en-US" sz="4000" dirty="0"/>
              <a:t> </a:t>
            </a:r>
            <a:r>
              <a:rPr lang="en-US" sz="4000" b="1" dirty="0"/>
              <a:t>megaspores</a:t>
            </a:r>
            <a:r>
              <a:rPr lang="en-US" sz="4000" dirty="0"/>
              <a:t>. </a:t>
            </a:r>
          </a:p>
          <a:p>
            <a:endParaRPr lang="en-US" sz="4000" dirty="0"/>
          </a:p>
        </p:txBody>
      </p:sp>
    </p:spTree>
    <p:extLst>
      <p:ext uri="{BB962C8B-B14F-4D97-AF65-F5344CB8AC3E}">
        <p14:creationId xmlns:p14="http://schemas.microsoft.com/office/powerpoint/2010/main" val="874338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4638"/>
            <a:ext cx="8075240" cy="1642194"/>
          </a:xfrm>
        </p:spPr>
        <p:txBody>
          <a:bodyPr>
            <a:normAutofit fontScale="90000"/>
          </a:bodyPr>
          <a:lstStyle/>
          <a:p>
            <a:br>
              <a:rPr lang="en-US" b="1" dirty="0"/>
            </a:br>
            <a:r>
              <a:rPr lang="en-US" sz="4000" b="1" dirty="0"/>
              <a:t>SUBDIVISION GYMNOSPERMA</a:t>
            </a:r>
            <a:br>
              <a:rPr lang="en-GB" sz="4000" dirty="0"/>
            </a:br>
            <a:r>
              <a:rPr lang="en-US" sz="4000" dirty="0"/>
              <a:t>(THE GYMNOSPERMS)</a:t>
            </a:r>
            <a:br>
              <a:rPr lang="en-GB" dirty="0"/>
            </a:br>
            <a:endParaRPr lang="en-GB" dirty="0"/>
          </a:p>
        </p:txBody>
      </p:sp>
      <p:sp>
        <p:nvSpPr>
          <p:cNvPr id="3" name="Content Placeholder 2"/>
          <p:cNvSpPr>
            <a:spLocks noGrp="1"/>
          </p:cNvSpPr>
          <p:nvPr>
            <p:ph idx="1"/>
          </p:nvPr>
        </p:nvSpPr>
        <p:spPr>
          <a:xfrm>
            <a:off x="457200" y="1628800"/>
            <a:ext cx="8229600" cy="4497363"/>
          </a:xfrm>
        </p:spPr>
        <p:txBody>
          <a:bodyPr>
            <a:normAutofit/>
          </a:bodyPr>
          <a:lstStyle/>
          <a:p>
            <a:r>
              <a:rPr lang="en-US" sz="4000" dirty="0"/>
              <a:t>The Gymnosperms are closely related to the higher Cryptogams on the one hand and to the angiosperms on the other. </a:t>
            </a:r>
          </a:p>
          <a:p>
            <a:r>
              <a:rPr lang="en-US" sz="4000" dirty="0"/>
              <a:t>Thus they form an intermediate group between the two.</a:t>
            </a:r>
            <a:endParaRPr lang="en-GB" sz="4000" dirty="0"/>
          </a:p>
          <a:p>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40" y="274638"/>
            <a:ext cx="8229600" cy="130026"/>
          </a:xfrm>
        </p:spPr>
        <p:txBody>
          <a:bodyPr>
            <a:normAutofit fontScale="90000"/>
          </a:bodyPr>
          <a:lstStyle/>
          <a:p>
            <a:br>
              <a:rPr lang="en-GB" i="1" dirty="0"/>
            </a:br>
            <a:endParaRPr lang="en-GB" dirty="0"/>
          </a:p>
        </p:txBody>
      </p:sp>
      <p:sp>
        <p:nvSpPr>
          <p:cNvPr id="3" name="Content Placeholder 2"/>
          <p:cNvSpPr>
            <a:spLocks noGrp="1"/>
          </p:cNvSpPr>
          <p:nvPr>
            <p:ph idx="1"/>
          </p:nvPr>
        </p:nvSpPr>
        <p:spPr>
          <a:xfrm>
            <a:off x="490240" y="980728"/>
            <a:ext cx="8330232" cy="4104456"/>
          </a:xfrm>
        </p:spPr>
        <p:txBody>
          <a:bodyPr>
            <a:normAutofit/>
          </a:bodyPr>
          <a:lstStyle/>
          <a:p>
            <a:r>
              <a:rPr lang="en-US" sz="4000" dirty="0"/>
              <a:t>Only one megaspore is functional; the other three disintegrate. </a:t>
            </a:r>
          </a:p>
          <a:p>
            <a:r>
              <a:rPr lang="en-US" sz="4000" dirty="0"/>
              <a:t>The functional megaspore divides rapidly and gives rise to a cellular mass of tissue within it.</a:t>
            </a:r>
          </a:p>
          <a:p>
            <a:pPr>
              <a:buNone/>
            </a:pPr>
            <a:endParaRPr lang="en-US" sz="3600" dirty="0"/>
          </a:p>
          <a:p>
            <a:endParaRPr lang="en-US" dirty="0"/>
          </a:p>
          <a:p>
            <a:endParaRPr lang="en-GB"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br>
              <a:rPr lang="en-GB" i="1" dirty="0"/>
            </a:br>
            <a:endParaRPr lang="en-GB" dirty="0"/>
          </a:p>
        </p:txBody>
      </p:sp>
      <p:sp>
        <p:nvSpPr>
          <p:cNvPr id="3" name="Content Placeholder 2"/>
          <p:cNvSpPr>
            <a:spLocks noGrp="1"/>
          </p:cNvSpPr>
          <p:nvPr>
            <p:ph idx="1"/>
          </p:nvPr>
        </p:nvSpPr>
        <p:spPr>
          <a:xfrm>
            <a:off x="457200" y="476672"/>
            <a:ext cx="8229600" cy="5904656"/>
          </a:xfrm>
        </p:spPr>
        <p:txBody>
          <a:bodyPr>
            <a:normAutofit fontScale="92500" lnSpcReduction="10000"/>
          </a:bodyPr>
          <a:lstStyle/>
          <a:p>
            <a:r>
              <a:rPr lang="en-US" sz="4000" dirty="0"/>
              <a:t>This is the </a:t>
            </a:r>
            <a:r>
              <a:rPr lang="en-US" sz="4000" b="1" dirty="0"/>
              <a:t>female </a:t>
            </a:r>
            <a:r>
              <a:rPr lang="en-US" sz="4000" b="1" dirty="0" err="1"/>
              <a:t>prothallus</a:t>
            </a:r>
            <a:r>
              <a:rPr lang="en-US" sz="4000" dirty="0"/>
              <a:t> or </a:t>
            </a:r>
            <a:r>
              <a:rPr lang="en-US" sz="4000" b="1" dirty="0"/>
              <a:t>female gametophyte</a:t>
            </a:r>
            <a:r>
              <a:rPr lang="en-US" sz="4000" dirty="0"/>
              <a:t> (designated as </a:t>
            </a:r>
            <a:r>
              <a:rPr lang="en-US" sz="4000" b="1" dirty="0" err="1"/>
              <a:t>endospers</a:t>
            </a:r>
            <a:r>
              <a:rPr lang="en-US" sz="4000" dirty="0"/>
              <a:t>).</a:t>
            </a:r>
          </a:p>
          <a:p>
            <a:r>
              <a:rPr lang="en-US" sz="4000" dirty="0"/>
              <a:t>The prothallus is completely</a:t>
            </a:r>
            <a:r>
              <a:rPr lang="en-US" sz="4000" b="1" dirty="0"/>
              <a:t> </a:t>
            </a:r>
            <a:r>
              <a:rPr lang="en-US" sz="4000" b="1" dirty="0" err="1"/>
              <a:t>endosporous</a:t>
            </a:r>
            <a:r>
              <a:rPr lang="en-US" sz="4000" dirty="0"/>
              <a:t> (</a:t>
            </a:r>
            <a:r>
              <a:rPr lang="en-US" sz="4000" dirty="0" err="1"/>
              <a:t>ie</a:t>
            </a:r>
            <a:r>
              <a:rPr lang="en-US" sz="4000" dirty="0"/>
              <a:t>. remains permanently enclosed within the nucellus).</a:t>
            </a:r>
          </a:p>
          <a:p>
            <a:r>
              <a:rPr lang="en-US" sz="4300" dirty="0"/>
              <a:t>The fully developed </a:t>
            </a:r>
            <a:r>
              <a:rPr lang="en-US" sz="4300" b="1" dirty="0"/>
              <a:t>female gametophyte</a:t>
            </a:r>
            <a:r>
              <a:rPr lang="en-US" sz="4300" dirty="0"/>
              <a:t> is cellular and large, occupying the major part of the </a:t>
            </a:r>
            <a:r>
              <a:rPr lang="en-US" sz="4300" dirty="0" err="1"/>
              <a:t>nucellus</a:t>
            </a:r>
            <a:r>
              <a:rPr lang="en-US" sz="4300" dirty="0"/>
              <a:t>.</a:t>
            </a:r>
          </a:p>
          <a:p>
            <a:pPr>
              <a:buNone/>
            </a:pPr>
            <a:endParaRPr lang="en-GB" dirty="0"/>
          </a:p>
          <a:p>
            <a:endParaRPr lang="en-US" dirty="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11560" y="228919"/>
            <a:ext cx="8075240" cy="45719"/>
          </a:xfrm>
        </p:spPr>
        <p:txBody>
          <a:bodyPr>
            <a:normAutofit fontScale="90000"/>
          </a:bodyPr>
          <a:lstStyle/>
          <a:p>
            <a:br>
              <a:rPr lang="en-GB" dirty="0"/>
            </a:br>
            <a:r>
              <a:rPr lang="en-GB" dirty="0"/>
              <a:t> </a:t>
            </a:r>
          </a:p>
        </p:txBody>
      </p:sp>
      <p:sp>
        <p:nvSpPr>
          <p:cNvPr id="3" name="Content Placeholder 2"/>
          <p:cNvSpPr>
            <a:spLocks noGrp="1"/>
          </p:cNvSpPr>
          <p:nvPr>
            <p:ph idx="1"/>
          </p:nvPr>
        </p:nvSpPr>
        <p:spPr>
          <a:xfrm>
            <a:off x="457200" y="228919"/>
            <a:ext cx="8435280" cy="6354445"/>
          </a:xfrm>
        </p:spPr>
        <p:txBody>
          <a:bodyPr>
            <a:noAutofit/>
          </a:bodyPr>
          <a:lstStyle/>
          <a:p>
            <a:r>
              <a:rPr lang="en-US" sz="4000" dirty="0"/>
              <a:t>It has two distinct regions - a region of smaller cells towards the upper end and a region of larger cells nutritive in function (</a:t>
            </a:r>
            <a:r>
              <a:rPr lang="en-US" sz="4000" b="1" dirty="0"/>
              <a:t>endosperm</a:t>
            </a:r>
            <a:r>
              <a:rPr lang="en-US" sz="4000" dirty="0"/>
              <a:t>). </a:t>
            </a:r>
          </a:p>
          <a:p>
            <a:r>
              <a:rPr lang="en-US" sz="4000" dirty="0"/>
              <a:t>The endosperm grows rapidly after fertilization and forms the major part of the </a:t>
            </a:r>
            <a:r>
              <a:rPr lang="en-US" sz="4000" b="1" dirty="0"/>
              <a:t>seed</a:t>
            </a:r>
            <a:r>
              <a:rPr lang="en-US" sz="4000" dirty="0"/>
              <a:t>. </a:t>
            </a:r>
          </a:p>
          <a:p>
            <a:r>
              <a:rPr lang="en-US" sz="4000" dirty="0"/>
              <a:t>The small-celled region produces a few (2-8) </a:t>
            </a:r>
            <a:r>
              <a:rPr lang="en-US" sz="4000" b="1" dirty="0"/>
              <a:t>archegonia</a:t>
            </a:r>
            <a:r>
              <a:rPr lang="en-US" sz="4000" dirty="0"/>
              <a:t> towards the </a:t>
            </a:r>
            <a:r>
              <a:rPr lang="en-US" sz="4000" dirty="0" err="1"/>
              <a:t>micropyle</a:t>
            </a:r>
            <a:r>
              <a:rPr lang="en-US" sz="4000" dirty="0"/>
              <a:t>. </a:t>
            </a:r>
            <a:endParaRPr lang="en-GB" sz="4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br>
              <a:rPr lang="en-GB" i="1" dirty="0"/>
            </a:br>
            <a:endParaRPr lang="en-GB" sz="4000" dirty="0"/>
          </a:p>
        </p:txBody>
      </p:sp>
      <p:sp>
        <p:nvSpPr>
          <p:cNvPr id="3" name="Content Placeholder 2"/>
          <p:cNvSpPr>
            <a:spLocks noGrp="1"/>
          </p:cNvSpPr>
          <p:nvPr>
            <p:ph idx="1"/>
          </p:nvPr>
        </p:nvSpPr>
        <p:spPr>
          <a:xfrm>
            <a:off x="611560" y="908720"/>
            <a:ext cx="8075240" cy="4968552"/>
          </a:xfrm>
        </p:spPr>
        <p:txBody>
          <a:bodyPr>
            <a:normAutofit/>
          </a:bodyPr>
          <a:lstStyle/>
          <a:p>
            <a:r>
              <a:rPr lang="en-US" sz="3600" dirty="0"/>
              <a:t> </a:t>
            </a:r>
            <a:r>
              <a:rPr lang="en-US" sz="4000" dirty="0"/>
              <a:t>Each </a:t>
            </a:r>
            <a:r>
              <a:rPr lang="en-US" sz="4000" b="1" dirty="0" err="1"/>
              <a:t>archegonium</a:t>
            </a:r>
            <a:r>
              <a:rPr lang="en-US" sz="4000" dirty="0"/>
              <a:t> is extremely small and consists of a very short neck with two small cells (but no neck canal cells), and a large </a:t>
            </a:r>
            <a:r>
              <a:rPr lang="en-US" sz="4000" dirty="0" err="1"/>
              <a:t>venter</a:t>
            </a:r>
            <a:r>
              <a:rPr lang="en-US" sz="4000" dirty="0"/>
              <a:t> completely filled by an egg-cell.</a:t>
            </a:r>
          </a:p>
          <a:p>
            <a:r>
              <a:rPr lang="en-US" sz="4000" dirty="0"/>
              <a:t>There is a distinct egg-nucleus lying somewhere in its centre. </a:t>
            </a:r>
          </a:p>
          <a:p>
            <a:endParaRPr lang="en-GB"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br>
              <a:rPr lang="en-GB" i="1" dirty="0"/>
            </a:br>
            <a:endParaRPr lang="en-GB" dirty="0"/>
          </a:p>
        </p:txBody>
      </p:sp>
      <p:sp>
        <p:nvSpPr>
          <p:cNvPr id="3" name="Content Placeholder 2"/>
          <p:cNvSpPr>
            <a:spLocks noGrp="1"/>
          </p:cNvSpPr>
          <p:nvPr>
            <p:ph idx="1"/>
          </p:nvPr>
        </p:nvSpPr>
        <p:spPr>
          <a:xfrm>
            <a:off x="611560" y="548680"/>
            <a:ext cx="8075240" cy="5760640"/>
          </a:xfrm>
        </p:spPr>
        <p:txBody>
          <a:bodyPr>
            <a:normAutofit lnSpcReduction="10000"/>
          </a:bodyPr>
          <a:lstStyle/>
          <a:p>
            <a:r>
              <a:rPr lang="en-US" sz="4000" dirty="0"/>
              <a:t>Just below the micropyle, a chamber or cavity is formed due to the breaking down of some of the nucellus cells. </a:t>
            </a:r>
          </a:p>
          <a:p>
            <a:r>
              <a:rPr lang="en-US" sz="4000" dirty="0"/>
              <a:t>This cavity is called the </a:t>
            </a:r>
            <a:r>
              <a:rPr lang="en-US" sz="4000" b="1" dirty="0"/>
              <a:t>pollen chamber</a:t>
            </a:r>
            <a:r>
              <a:rPr lang="en-US" sz="4000" dirty="0"/>
              <a:t>. </a:t>
            </a:r>
          </a:p>
          <a:p>
            <a:r>
              <a:rPr lang="en-US" sz="4000" dirty="0"/>
              <a:t>Just below this, another chamber is formed in the </a:t>
            </a:r>
            <a:r>
              <a:rPr lang="en-US" sz="4000" dirty="0" err="1"/>
              <a:t>prothallus</a:t>
            </a:r>
            <a:r>
              <a:rPr lang="en-US" sz="4000" dirty="0"/>
              <a:t>. </a:t>
            </a:r>
          </a:p>
          <a:p>
            <a:r>
              <a:rPr lang="en-US" sz="4000" dirty="0"/>
              <a:t>This is the </a:t>
            </a:r>
            <a:r>
              <a:rPr lang="en-US" sz="4000" b="1" dirty="0" err="1"/>
              <a:t>archegonial</a:t>
            </a:r>
            <a:r>
              <a:rPr lang="en-US" sz="4000" b="1" dirty="0"/>
              <a:t> chamber</a:t>
            </a:r>
            <a:r>
              <a:rPr lang="en-US" sz="4000" dirty="0"/>
              <a:t>.</a:t>
            </a:r>
            <a:endParaRPr lang="en-GB" sz="4000" dirty="0"/>
          </a:p>
          <a:p>
            <a:endParaRPr lang="en-GB"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br>
              <a:rPr lang="en-GB" b="1" dirty="0"/>
            </a:br>
            <a:r>
              <a:rPr lang="en-GB" sz="4000" b="1" dirty="0"/>
              <a:t>POLLINATION AND FERTILIZATION</a:t>
            </a:r>
          </a:p>
        </p:txBody>
      </p:sp>
      <p:sp>
        <p:nvSpPr>
          <p:cNvPr id="3" name="Content Placeholder 2"/>
          <p:cNvSpPr>
            <a:spLocks noGrp="1"/>
          </p:cNvSpPr>
          <p:nvPr>
            <p:ph idx="1"/>
          </p:nvPr>
        </p:nvSpPr>
        <p:spPr>
          <a:xfrm>
            <a:off x="428596" y="1268760"/>
            <a:ext cx="8229600" cy="5043129"/>
          </a:xfrm>
        </p:spPr>
        <p:txBody>
          <a:bodyPr>
            <a:normAutofit fontScale="92500" lnSpcReduction="10000"/>
          </a:bodyPr>
          <a:lstStyle/>
          <a:p>
            <a:r>
              <a:rPr lang="en-US" sz="4000" dirty="0"/>
              <a:t>The pollen grains are carried by the wind.</a:t>
            </a:r>
          </a:p>
          <a:p>
            <a:r>
              <a:rPr lang="en-US" sz="4000" dirty="0"/>
              <a:t>They fall on the </a:t>
            </a:r>
            <a:r>
              <a:rPr lang="en-US" sz="4000" dirty="0" err="1"/>
              <a:t>micropyle</a:t>
            </a:r>
            <a:r>
              <a:rPr lang="en-US" sz="4000" dirty="0"/>
              <a:t> and get </a:t>
            </a:r>
            <a:r>
              <a:rPr lang="en-US" sz="4000" b="1" dirty="0"/>
              <a:t>bathed in the mucilage secreted by the </a:t>
            </a:r>
            <a:r>
              <a:rPr lang="en-US" sz="4000" b="1" dirty="0" err="1"/>
              <a:t>micropyle</a:t>
            </a:r>
            <a:r>
              <a:rPr lang="en-US" sz="4000" b="1" dirty="0"/>
              <a:t>.</a:t>
            </a:r>
          </a:p>
          <a:p>
            <a:r>
              <a:rPr lang="en-US" sz="4000" dirty="0"/>
              <a:t>As the mucilage dries up, the pollen grains are drawn into the pollen chamber. </a:t>
            </a:r>
          </a:p>
          <a:p>
            <a:r>
              <a:rPr lang="en-US" sz="4000" dirty="0"/>
              <a:t>The pollen grain divides and forms: </a:t>
            </a:r>
          </a:p>
          <a:p>
            <a:endParaRPr lang="en-GB"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018"/>
          </a:xfrm>
        </p:spPr>
        <p:txBody>
          <a:bodyPr>
            <a:normAutofit fontScale="90000"/>
          </a:bodyPr>
          <a:lstStyle/>
          <a:p>
            <a:br>
              <a:rPr lang="en-GB" i="1" dirty="0"/>
            </a:br>
            <a:endParaRPr lang="en-GB" dirty="0"/>
          </a:p>
        </p:txBody>
      </p:sp>
      <p:sp>
        <p:nvSpPr>
          <p:cNvPr id="3" name="Content Placeholder 2"/>
          <p:cNvSpPr>
            <a:spLocks noGrp="1"/>
          </p:cNvSpPr>
          <p:nvPr>
            <p:ph idx="1"/>
          </p:nvPr>
        </p:nvSpPr>
        <p:spPr>
          <a:xfrm>
            <a:off x="457200" y="332657"/>
            <a:ext cx="8229600" cy="6048671"/>
          </a:xfrm>
        </p:spPr>
        <p:txBody>
          <a:bodyPr>
            <a:normAutofit fontScale="92500" lnSpcReduction="20000"/>
          </a:bodyPr>
          <a:lstStyle/>
          <a:p>
            <a:endParaRPr lang="en-US" dirty="0"/>
          </a:p>
          <a:p>
            <a:pPr lvl="0">
              <a:buFont typeface="Wingdings" pitchFamily="2" charset="2"/>
              <a:buChar char="ü"/>
            </a:pPr>
            <a:r>
              <a:rPr lang="en-US" sz="4700" dirty="0"/>
              <a:t>a small </a:t>
            </a:r>
            <a:r>
              <a:rPr lang="en-US" sz="4700" b="1" dirty="0"/>
              <a:t>prothallus cell</a:t>
            </a:r>
            <a:r>
              <a:rPr lang="en-US" sz="4700" dirty="0"/>
              <a:t> (</a:t>
            </a:r>
            <a:r>
              <a:rPr lang="en-US" sz="4700" b="1" dirty="0"/>
              <a:t>male gametophyte</a:t>
            </a:r>
            <a:r>
              <a:rPr lang="en-US" sz="4700" dirty="0"/>
              <a:t>) on one side</a:t>
            </a:r>
            <a:endParaRPr lang="en-GB" sz="4700" dirty="0"/>
          </a:p>
          <a:p>
            <a:pPr lvl="0">
              <a:buFont typeface="Wingdings" pitchFamily="2" charset="2"/>
              <a:buChar char="ü"/>
            </a:pPr>
            <a:r>
              <a:rPr lang="en-US" sz="4700" dirty="0"/>
              <a:t>a </a:t>
            </a:r>
            <a:r>
              <a:rPr lang="en-US" sz="4700" b="1" dirty="0"/>
              <a:t>generative cell</a:t>
            </a:r>
            <a:endParaRPr lang="en-GB" sz="4700" dirty="0"/>
          </a:p>
          <a:p>
            <a:pPr lvl="0">
              <a:buFont typeface="Wingdings" pitchFamily="2" charset="2"/>
              <a:buChar char="ü"/>
            </a:pPr>
            <a:r>
              <a:rPr lang="en-US" sz="4700" dirty="0"/>
              <a:t>a </a:t>
            </a:r>
            <a:r>
              <a:rPr lang="en-US" sz="4700" b="1" dirty="0"/>
              <a:t>tube cell</a:t>
            </a:r>
            <a:endParaRPr lang="en-GB" sz="4700" dirty="0"/>
          </a:p>
          <a:p>
            <a:r>
              <a:rPr lang="en-US" sz="4700" dirty="0"/>
              <a:t>The tube cell elongates into a long, branched </a:t>
            </a:r>
            <a:r>
              <a:rPr lang="en-US" sz="4700" b="1" dirty="0"/>
              <a:t>pollen-tube</a:t>
            </a:r>
            <a:r>
              <a:rPr lang="en-US" sz="4700" dirty="0"/>
              <a:t> which enters the </a:t>
            </a:r>
            <a:r>
              <a:rPr lang="en-US" sz="4700" dirty="0" err="1"/>
              <a:t>archegonial</a:t>
            </a:r>
            <a:r>
              <a:rPr lang="en-US" sz="4700" dirty="0"/>
              <a:t> chamber, the membrane between the two chambers having broken down. </a:t>
            </a:r>
          </a:p>
          <a:p>
            <a:pPr>
              <a:buNone/>
            </a:pPr>
            <a:endParaRPr lang="en-GB"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r. Apetorgbor\Pictures\p9.jpg"/>
          <p:cNvPicPr>
            <a:picLocks noChangeAspect="1" noChangeArrowheads="1"/>
          </p:cNvPicPr>
          <p:nvPr/>
        </p:nvPicPr>
        <p:blipFill>
          <a:blip r:embed="rId2" cstate="print"/>
          <a:srcRect/>
          <a:stretch>
            <a:fillRect/>
          </a:stretch>
        </p:blipFill>
        <p:spPr bwMode="auto">
          <a:xfrm>
            <a:off x="571473" y="857232"/>
            <a:ext cx="8143932" cy="5429288"/>
          </a:xfrm>
          <a:prstGeom prst="rect">
            <a:avLst/>
          </a:prstGeom>
          <a:noFill/>
        </p:spPr>
      </p:pic>
      <p:pic>
        <p:nvPicPr>
          <p:cNvPr id="3" name="Picture 3" descr="C:\Users\Mr. Apetorgbor\Pictures\p9.jpg">
            <a:extLst>
              <a:ext uri="{FF2B5EF4-FFF2-40B4-BE49-F238E27FC236}">
                <a16:creationId xmlns:a16="http://schemas.microsoft.com/office/drawing/2014/main" id="{1FB836BE-100A-4146-9F90-5F07BE372538}"/>
              </a:ext>
            </a:extLst>
          </p:cNvPr>
          <p:cNvPicPr>
            <a:picLocks noChangeAspect="1" noChangeArrowheads="1"/>
          </p:cNvPicPr>
          <p:nvPr/>
        </p:nvPicPr>
        <p:blipFill>
          <a:blip r:embed="rId2" cstate="print"/>
          <a:srcRect/>
          <a:stretch>
            <a:fillRect/>
          </a:stretch>
        </p:blipFill>
        <p:spPr bwMode="auto">
          <a:xfrm>
            <a:off x="428595" y="449503"/>
            <a:ext cx="8616733" cy="5744489"/>
          </a:xfrm>
          <a:prstGeom prst="rect">
            <a:avLst/>
          </a:prstGeom>
          <a:noFill/>
        </p:spPr>
      </p:pic>
    </p:spTree>
    <p:extLst>
      <p:ext uri="{BB962C8B-B14F-4D97-AF65-F5344CB8AC3E}">
        <p14:creationId xmlns:p14="http://schemas.microsoft.com/office/powerpoint/2010/main" val="4061432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0AE2F-E2E9-4F45-AC69-1E85A09E41C9}"/>
              </a:ext>
            </a:extLst>
          </p:cNvPr>
          <p:cNvSpPr/>
          <p:nvPr/>
        </p:nvSpPr>
        <p:spPr>
          <a:xfrm>
            <a:off x="683568" y="764704"/>
            <a:ext cx="8136904" cy="5138708"/>
          </a:xfrm>
          <a:prstGeom prst="rect">
            <a:avLst/>
          </a:prstGeom>
        </p:spPr>
        <p:txBody>
          <a:bodyPr wrap="square">
            <a:spAutoFit/>
          </a:bodyPr>
          <a:lstStyle/>
          <a:p>
            <a:pPr marL="571500" indent="-571500">
              <a:buFont typeface="Arial" panose="020B0604020202020204" pitchFamily="34" charset="0"/>
              <a:buChar char="•"/>
            </a:pPr>
            <a:r>
              <a:rPr lang="en-US" sz="4000" dirty="0"/>
              <a:t>The generative cell divides into two – the </a:t>
            </a:r>
            <a:r>
              <a:rPr lang="en-US" sz="4000" b="1" dirty="0"/>
              <a:t>stalk cell</a:t>
            </a:r>
            <a:r>
              <a:rPr lang="en-US" sz="4000" dirty="0"/>
              <a:t> and the </a:t>
            </a:r>
            <a:r>
              <a:rPr lang="en-US" sz="4000" b="1" dirty="0"/>
              <a:t>body cell</a:t>
            </a:r>
            <a:r>
              <a:rPr lang="en-US" sz="4000" dirty="0"/>
              <a:t>. </a:t>
            </a:r>
          </a:p>
          <a:p>
            <a:pPr marL="571500" indent="-571500">
              <a:buFont typeface="Arial" panose="020B0604020202020204" pitchFamily="34" charset="0"/>
              <a:buChar char="•"/>
            </a:pPr>
            <a:r>
              <a:rPr lang="en-US" sz="4000" dirty="0"/>
              <a:t>The stalk cell is sterile and the body cell divides into two male gametes (</a:t>
            </a:r>
            <a:r>
              <a:rPr lang="en-US" sz="4000" b="1" dirty="0"/>
              <a:t>spermatozoids</a:t>
            </a:r>
            <a:r>
              <a:rPr lang="en-US" sz="4000" dirty="0"/>
              <a:t>).</a:t>
            </a:r>
          </a:p>
          <a:p>
            <a:pPr marL="571500" indent="-571500">
              <a:buFont typeface="Arial" panose="020B0604020202020204" pitchFamily="34" charset="0"/>
              <a:buChar char="•"/>
            </a:pPr>
            <a:r>
              <a:rPr lang="en-US" sz="4000" dirty="0"/>
              <a:t>These are remarkably large, top-shaped and multiciliate.</a:t>
            </a:r>
          </a:p>
          <a:p>
            <a:endParaRPr lang="en-US" sz="3600" dirty="0"/>
          </a:p>
        </p:txBody>
      </p:sp>
    </p:spTree>
    <p:extLst>
      <p:ext uri="{BB962C8B-B14F-4D97-AF65-F5344CB8AC3E}">
        <p14:creationId xmlns:p14="http://schemas.microsoft.com/office/powerpoint/2010/main" val="1672213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74638"/>
            <a:ext cx="8147248" cy="130026"/>
          </a:xfrm>
        </p:spPr>
        <p:txBody>
          <a:bodyPr>
            <a:normAutofit fontScale="90000"/>
          </a:bodyPr>
          <a:lstStyle/>
          <a:p>
            <a:endParaRPr lang="en-GB" dirty="0"/>
          </a:p>
        </p:txBody>
      </p:sp>
      <p:sp>
        <p:nvSpPr>
          <p:cNvPr id="3" name="Content Placeholder 2"/>
          <p:cNvSpPr>
            <a:spLocks noGrp="1"/>
          </p:cNvSpPr>
          <p:nvPr>
            <p:ph idx="1"/>
          </p:nvPr>
        </p:nvSpPr>
        <p:spPr>
          <a:xfrm>
            <a:off x="395536" y="764704"/>
            <a:ext cx="8291264" cy="4968552"/>
          </a:xfrm>
        </p:spPr>
        <p:txBody>
          <a:bodyPr>
            <a:noAutofit/>
          </a:bodyPr>
          <a:lstStyle/>
          <a:p>
            <a:r>
              <a:rPr lang="en-US" sz="4000" dirty="0"/>
              <a:t>The cilia are arranged in a spiral band.</a:t>
            </a:r>
          </a:p>
          <a:p>
            <a:r>
              <a:rPr lang="en-US" sz="4000" dirty="0"/>
              <a:t>The pollen tube bursts at the apex and the </a:t>
            </a:r>
            <a:r>
              <a:rPr lang="en-US" sz="4000" b="1" dirty="0"/>
              <a:t>spermatozoids are set free</a:t>
            </a:r>
            <a:r>
              <a:rPr lang="en-US" sz="4000" dirty="0"/>
              <a:t>. </a:t>
            </a:r>
          </a:p>
          <a:p>
            <a:r>
              <a:rPr lang="en-US" sz="4000" dirty="0"/>
              <a:t>They swim to the archegonium by vibrating their cilia and enter the egg-cell.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AB66CA-0926-48D1-AC80-58CC36A01844}"/>
              </a:ext>
            </a:extLst>
          </p:cNvPr>
          <p:cNvSpPr/>
          <p:nvPr/>
        </p:nvSpPr>
        <p:spPr>
          <a:xfrm>
            <a:off x="755576" y="1340768"/>
            <a:ext cx="7848872" cy="3785652"/>
          </a:xfrm>
          <a:prstGeom prst="rect">
            <a:avLst/>
          </a:prstGeom>
        </p:spPr>
        <p:txBody>
          <a:bodyPr wrap="square">
            <a:spAutoFit/>
          </a:bodyPr>
          <a:lstStyle/>
          <a:p>
            <a:pPr marL="571500" indent="-571500">
              <a:buFont typeface="Arial" panose="020B0604020202020204" pitchFamily="34" charset="0"/>
              <a:buChar char="•"/>
            </a:pPr>
            <a:r>
              <a:rPr lang="en-US" sz="4000" dirty="0"/>
              <a:t>The lower Gymnosperms like cycads have greater affinities with the higher Cryptogams, while the higher Gymnosperms - Coniferales and </a:t>
            </a:r>
            <a:r>
              <a:rPr lang="en-US" sz="4000" dirty="0" err="1"/>
              <a:t>Gnetales</a:t>
            </a:r>
            <a:r>
              <a:rPr lang="en-US" sz="4000" dirty="0"/>
              <a:t>- are closer to the Angiosperms</a:t>
            </a:r>
          </a:p>
        </p:txBody>
      </p:sp>
    </p:spTree>
    <p:extLst>
      <p:ext uri="{BB962C8B-B14F-4D97-AF65-F5344CB8AC3E}">
        <p14:creationId xmlns:p14="http://schemas.microsoft.com/office/powerpoint/2010/main" val="1439097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br>
              <a:rPr lang="en-GB" i="1" dirty="0"/>
            </a:br>
            <a:endParaRPr lang="en-GB" dirty="0"/>
          </a:p>
        </p:txBody>
      </p:sp>
      <p:sp>
        <p:nvSpPr>
          <p:cNvPr id="3" name="Content Placeholder 2"/>
          <p:cNvSpPr>
            <a:spLocks noGrp="1"/>
          </p:cNvSpPr>
          <p:nvPr>
            <p:ph idx="1"/>
          </p:nvPr>
        </p:nvSpPr>
        <p:spPr>
          <a:xfrm>
            <a:off x="457200" y="836712"/>
            <a:ext cx="8229600" cy="5289451"/>
          </a:xfrm>
        </p:spPr>
        <p:txBody>
          <a:bodyPr>
            <a:normAutofit/>
          </a:bodyPr>
          <a:lstStyle/>
          <a:p>
            <a:r>
              <a:rPr lang="en-US" sz="4000" dirty="0"/>
              <a:t>The male nucleus slips out of its cytoplasmic sheath, moves towards the egg-nucleus and finally penetrates it. </a:t>
            </a:r>
            <a:endParaRPr lang="en-GB" sz="4000" dirty="0"/>
          </a:p>
          <a:p>
            <a:r>
              <a:rPr lang="en-US" sz="4000" dirty="0"/>
              <a:t>Fertilization is thus effected. </a:t>
            </a:r>
          </a:p>
          <a:p>
            <a:r>
              <a:rPr lang="en-US" sz="4000" b="1" dirty="0"/>
              <a:t>The interval between fertilization and pollination is about 4 months.</a:t>
            </a:r>
            <a:endParaRPr lang="en-GB" sz="4000" b="1" dirty="0"/>
          </a:p>
          <a:p>
            <a:pPr>
              <a:buNone/>
            </a:pPr>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84" y="692696"/>
            <a:ext cx="8229600" cy="288032"/>
          </a:xfrm>
        </p:spPr>
        <p:txBody>
          <a:bodyPr>
            <a:normAutofit fontScale="90000"/>
          </a:bodyPr>
          <a:lstStyle/>
          <a:p>
            <a:r>
              <a:rPr lang="en-GB" sz="4000" b="1" dirty="0"/>
              <a:t>DEVELOPMENT OF THE EMBRYO</a:t>
            </a:r>
          </a:p>
        </p:txBody>
      </p:sp>
      <p:sp>
        <p:nvSpPr>
          <p:cNvPr id="3" name="Content Placeholder 2"/>
          <p:cNvSpPr>
            <a:spLocks noGrp="1"/>
          </p:cNvSpPr>
          <p:nvPr>
            <p:ph idx="1"/>
          </p:nvPr>
        </p:nvSpPr>
        <p:spPr>
          <a:xfrm>
            <a:off x="464984" y="1196752"/>
            <a:ext cx="8221816" cy="4968552"/>
          </a:xfrm>
        </p:spPr>
        <p:txBody>
          <a:bodyPr>
            <a:normAutofit lnSpcReduction="10000"/>
          </a:bodyPr>
          <a:lstStyle/>
          <a:p>
            <a:r>
              <a:rPr lang="en-US" sz="4000" dirty="0"/>
              <a:t>After fertilization the egg-nucleus undergoes nuclear divisions. </a:t>
            </a:r>
          </a:p>
          <a:p>
            <a:r>
              <a:rPr lang="en-US" sz="4000" dirty="0"/>
              <a:t>Later, cell walls are formed round the nuclei.</a:t>
            </a:r>
          </a:p>
          <a:p>
            <a:r>
              <a:rPr lang="en-US" sz="4000" dirty="0"/>
              <a:t>The cellular mass at the base of the egg constitutes the </a:t>
            </a:r>
            <a:r>
              <a:rPr lang="en-US" sz="4000" b="1" dirty="0" err="1"/>
              <a:t>proembryo</a:t>
            </a:r>
            <a:r>
              <a:rPr lang="en-US" sz="4000" dirty="0"/>
              <a:t>, while the upper cells form a large </a:t>
            </a:r>
            <a:r>
              <a:rPr lang="en-US" sz="4000" b="1" dirty="0"/>
              <a:t>food reservoir</a:t>
            </a:r>
            <a:r>
              <a:rPr lang="en-US" sz="4000" dirty="0"/>
              <a:t>.</a:t>
            </a:r>
          </a:p>
          <a:p>
            <a:endParaRPr lang="en-GB"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GB" sz="3600" dirty="0"/>
            </a:br>
            <a:endParaRPr lang="en-GB" sz="3600" dirty="0"/>
          </a:p>
        </p:txBody>
      </p:sp>
      <p:sp>
        <p:nvSpPr>
          <p:cNvPr id="3" name="Content Placeholder 2"/>
          <p:cNvSpPr>
            <a:spLocks noGrp="1"/>
          </p:cNvSpPr>
          <p:nvPr>
            <p:ph idx="1"/>
          </p:nvPr>
        </p:nvSpPr>
        <p:spPr>
          <a:xfrm>
            <a:off x="457200" y="620688"/>
            <a:ext cx="8229600" cy="5962674"/>
          </a:xfrm>
        </p:spPr>
        <p:txBody>
          <a:bodyPr/>
          <a:lstStyle/>
          <a:p>
            <a:r>
              <a:rPr lang="en-US" sz="4000" dirty="0"/>
              <a:t>The </a:t>
            </a:r>
            <a:r>
              <a:rPr lang="en-US" sz="4000" dirty="0" err="1"/>
              <a:t>proembryo</a:t>
            </a:r>
            <a:r>
              <a:rPr lang="en-US" sz="4000" dirty="0"/>
              <a:t> soon differentiates into a </a:t>
            </a:r>
            <a:r>
              <a:rPr lang="en-US" sz="4000" b="1" dirty="0"/>
              <a:t>suspensor</a:t>
            </a:r>
            <a:r>
              <a:rPr lang="en-US" sz="4000" dirty="0"/>
              <a:t> and a terminal </a:t>
            </a:r>
            <a:r>
              <a:rPr lang="en-US" sz="4000" b="1" dirty="0"/>
              <a:t>embryo</a:t>
            </a:r>
            <a:r>
              <a:rPr lang="en-US" sz="4000" dirty="0"/>
              <a:t>. </a:t>
            </a:r>
          </a:p>
          <a:p>
            <a:r>
              <a:rPr lang="en-US" sz="4000" dirty="0"/>
              <a:t>The embryo becomes differentiated into a </a:t>
            </a:r>
            <a:r>
              <a:rPr lang="en-US" sz="4000" b="1" dirty="0"/>
              <a:t>radicle</a:t>
            </a:r>
            <a:r>
              <a:rPr lang="en-US" sz="4000" dirty="0"/>
              <a:t>, a</a:t>
            </a:r>
            <a:r>
              <a:rPr lang="en-US" sz="4000" b="1" dirty="0"/>
              <a:t> plumule</a:t>
            </a:r>
            <a:r>
              <a:rPr lang="en-US" sz="4000" dirty="0"/>
              <a:t> and a </a:t>
            </a:r>
            <a:r>
              <a:rPr lang="en-US" sz="4000" b="1" dirty="0"/>
              <a:t>pair of cotyledons</a:t>
            </a:r>
            <a:r>
              <a:rPr lang="en-US" sz="4000" dirty="0"/>
              <a:t>. </a:t>
            </a:r>
          </a:p>
          <a:p>
            <a:r>
              <a:rPr lang="en-US" sz="4000" dirty="0"/>
              <a:t>Although there are a few archegonia, only one embryo matures into a seed.</a:t>
            </a:r>
            <a:endParaRPr lang="en-GB" sz="4000" dirty="0"/>
          </a:p>
          <a:p>
            <a:endParaRPr lang="en-GB" sz="3600" dirty="0"/>
          </a:p>
          <a:p>
            <a:endParaRPr lang="en-GB" dirty="0"/>
          </a:p>
          <a:p>
            <a:pPr>
              <a:buNone/>
            </a:pPr>
            <a:endParaRPr lang="en-GB"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GB" sz="4000" b="1" dirty="0"/>
              <a:t>SEED</a:t>
            </a:r>
          </a:p>
        </p:txBody>
      </p:sp>
      <p:sp>
        <p:nvSpPr>
          <p:cNvPr id="3" name="Content Placeholder 2"/>
          <p:cNvSpPr>
            <a:spLocks noGrp="1"/>
          </p:cNvSpPr>
          <p:nvPr>
            <p:ph idx="1"/>
          </p:nvPr>
        </p:nvSpPr>
        <p:spPr>
          <a:xfrm>
            <a:off x="457200" y="980728"/>
            <a:ext cx="8229600" cy="5602634"/>
          </a:xfrm>
        </p:spPr>
        <p:txBody>
          <a:bodyPr>
            <a:normAutofit fontScale="92500"/>
          </a:bodyPr>
          <a:lstStyle/>
          <a:p>
            <a:r>
              <a:rPr lang="en-US" sz="4000" dirty="0"/>
              <a:t>After fertilization, the ovule as a whole grows into a seed. </a:t>
            </a:r>
          </a:p>
          <a:p>
            <a:r>
              <a:rPr lang="en-US" sz="4000" dirty="0"/>
              <a:t>The mature seed bears only one embryo differentiated into a </a:t>
            </a:r>
            <a:r>
              <a:rPr lang="en-US" sz="4000" b="1" dirty="0" err="1"/>
              <a:t>hypocotyl</a:t>
            </a:r>
            <a:r>
              <a:rPr lang="en-US" sz="4000" dirty="0"/>
              <a:t>, a </a:t>
            </a:r>
            <a:r>
              <a:rPr lang="en-US" sz="4000" b="1" dirty="0" err="1"/>
              <a:t>radic</a:t>
            </a:r>
            <a:r>
              <a:rPr lang="en-US" sz="4000" dirty="0" err="1"/>
              <a:t>l</a:t>
            </a:r>
            <a:r>
              <a:rPr lang="en-US" sz="4000" b="1" dirty="0" err="1"/>
              <a:t>e</a:t>
            </a:r>
            <a:r>
              <a:rPr lang="en-US" sz="4000" dirty="0"/>
              <a:t>, a </a:t>
            </a:r>
            <a:r>
              <a:rPr lang="en-US" sz="4000" b="1" dirty="0" err="1"/>
              <a:t>plumule</a:t>
            </a:r>
            <a:r>
              <a:rPr lang="en-US" sz="4000" dirty="0"/>
              <a:t> and </a:t>
            </a:r>
            <a:r>
              <a:rPr lang="en-US" sz="4000" b="1" dirty="0"/>
              <a:t>two cotyledons</a:t>
            </a:r>
            <a:r>
              <a:rPr lang="en-US" sz="4000" dirty="0"/>
              <a:t> (a constant feature of all cycads). </a:t>
            </a:r>
          </a:p>
          <a:p>
            <a:r>
              <a:rPr lang="en-US" sz="4000" dirty="0"/>
              <a:t>The cotyledons remain embedded in the endosperm and absorb food from it.</a:t>
            </a:r>
            <a:endParaRPr lang="en-GB" sz="4000" dirty="0"/>
          </a:p>
          <a:p>
            <a:endParaRPr lang="en-GB"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r. Apetorgbor\Pictures\p6.jpg"/>
          <p:cNvPicPr>
            <a:picLocks noChangeAspect="1" noChangeArrowheads="1"/>
          </p:cNvPicPr>
          <p:nvPr/>
        </p:nvPicPr>
        <p:blipFill>
          <a:blip r:embed="rId2" cstate="print"/>
          <a:srcRect/>
          <a:stretch>
            <a:fillRect/>
          </a:stretch>
        </p:blipFill>
        <p:spPr bwMode="auto">
          <a:xfrm>
            <a:off x="642910" y="1285860"/>
            <a:ext cx="7929618" cy="4857783"/>
          </a:xfrm>
          <a:prstGeom prst="rect">
            <a:avLst/>
          </a:prstGeom>
          <a:noFill/>
        </p:spPr>
      </p:pic>
    </p:spTree>
    <p:extLst>
      <p:ext uri="{BB962C8B-B14F-4D97-AF65-F5344CB8AC3E}">
        <p14:creationId xmlns:p14="http://schemas.microsoft.com/office/powerpoint/2010/main" val="2937121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br>
              <a:rPr lang="en-GB" dirty="0"/>
            </a:br>
            <a:endParaRPr lang="en-GB" dirty="0"/>
          </a:p>
        </p:txBody>
      </p:sp>
      <p:sp>
        <p:nvSpPr>
          <p:cNvPr id="3" name="Content Placeholder 2"/>
          <p:cNvSpPr>
            <a:spLocks noGrp="1"/>
          </p:cNvSpPr>
          <p:nvPr>
            <p:ph idx="1"/>
          </p:nvPr>
        </p:nvSpPr>
        <p:spPr>
          <a:xfrm>
            <a:off x="469424" y="620688"/>
            <a:ext cx="8229600" cy="5544616"/>
          </a:xfrm>
        </p:spPr>
        <p:txBody>
          <a:bodyPr>
            <a:normAutofit lnSpcReduction="10000"/>
          </a:bodyPr>
          <a:lstStyle/>
          <a:p>
            <a:r>
              <a:rPr lang="en-US" sz="4000" dirty="0"/>
              <a:t>The </a:t>
            </a:r>
            <a:r>
              <a:rPr lang="en-US" sz="4000" b="1" dirty="0"/>
              <a:t>seed coat</a:t>
            </a:r>
            <a:r>
              <a:rPr lang="en-US" sz="4000" dirty="0"/>
              <a:t> or </a:t>
            </a:r>
            <a:r>
              <a:rPr lang="en-US" sz="4000" b="1" dirty="0"/>
              <a:t>integument</a:t>
            </a:r>
            <a:r>
              <a:rPr lang="en-US" sz="4000" dirty="0"/>
              <a:t> surrounding the seed consists of a thick </a:t>
            </a:r>
            <a:r>
              <a:rPr lang="en-US" sz="4000" b="1" dirty="0"/>
              <a:t>fleshy outer layer</a:t>
            </a:r>
            <a:r>
              <a:rPr lang="en-US" sz="4000" dirty="0"/>
              <a:t> and a </a:t>
            </a:r>
            <a:r>
              <a:rPr lang="en-US" sz="4000" b="1" dirty="0"/>
              <a:t>stony inner layer</a:t>
            </a:r>
            <a:r>
              <a:rPr lang="en-US" sz="4000" dirty="0"/>
              <a:t>.</a:t>
            </a:r>
          </a:p>
          <a:p>
            <a:r>
              <a:rPr lang="en-US" sz="4000" dirty="0"/>
              <a:t>The endosperm stores a considerable quantity of food for the use of the embryo while the seed germinates.</a:t>
            </a:r>
          </a:p>
          <a:p>
            <a:r>
              <a:rPr lang="en-US" sz="4000" dirty="0"/>
              <a:t>Its germination is prompt, without any period of rest. </a:t>
            </a:r>
            <a:endParaRPr lang="en-GB" sz="4000" dirty="0"/>
          </a:p>
          <a:p>
            <a:endParaRPr lang="en-GB"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emale cone of zambia">
            <a:extLst>
              <a:ext uri="{FF2B5EF4-FFF2-40B4-BE49-F238E27FC236}">
                <a16:creationId xmlns:a16="http://schemas.microsoft.com/office/drawing/2014/main" id="{045127BD-714F-456F-9CED-BF28BDD52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7" y="188640"/>
            <a:ext cx="6508821" cy="61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128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emale cone of zamia">
            <a:extLst>
              <a:ext uri="{FF2B5EF4-FFF2-40B4-BE49-F238E27FC236}">
                <a16:creationId xmlns:a16="http://schemas.microsoft.com/office/drawing/2014/main" id="{F24571A5-4219-489B-B30D-4E41DB67C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404664"/>
            <a:ext cx="5328592" cy="5904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113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emale cone of Encephalartos">
            <a:extLst>
              <a:ext uri="{FF2B5EF4-FFF2-40B4-BE49-F238E27FC236}">
                <a16:creationId xmlns:a16="http://schemas.microsoft.com/office/drawing/2014/main" id="{D7BFF1B4-1D9E-4B63-A6E0-0813D5071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04664"/>
            <a:ext cx="4536504" cy="583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18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32656"/>
            <a:ext cx="8003232" cy="1084982"/>
          </a:xfrm>
        </p:spPr>
        <p:txBody>
          <a:bodyPr>
            <a:normAutofit fontScale="90000"/>
          </a:bodyPr>
          <a:lstStyle/>
          <a:p>
            <a:br>
              <a:rPr lang="en-GB" dirty="0"/>
            </a:br>
            <a:r>
              <a:rPr lang="en-GB" b="1" dirty="0"/>
              <a:t>CLASS </a:t>
            </a:r>
            <a:r>
              <a:rPr lang="en-GB" b="1" dirty="0" err="1"/>
              <a:t>CONIFEROPSIDA</a:t>
            </a:r>
            <a:r>
              <a:rPr lang="en-GB" b="1" dirty="0"/>
              <a:t> </a:t>
            </a:r>
            <a:br>
              <a:rPr lang="en-GB" dirty="0"/>
            </a:br>
            <a:r>
              <a:rPr lang="en-GB" b="1" dirty="0"/>
              <a:t>Order</a:t>
            </a:r>
            <a:r>
              <a:rPr lang="en-GB" dirty="0"/>
              <a:t> </a:t>
            </a:r>
            <a:r>
              <a:rPr lang="en-GB" dirty="0" err="1"/>
              <a:t>Coniferales</a:t>
            </a:r>
            <a:r>
              <a:rPr lang="en-GB" dirty="0"/>
              <a:t> - The conifers</a:t>
            </a:r>
          </a:p>
        </p:txBody>
      </p:sp>
      <p:sp>
        <p:nvSpPr>
          <p:cNvPr id="3" name="Content Placeholder 2"/>
          <p:cNvSpPr>
            <a:spLocks noGrp="1"/>
          </p:cNvSpPr>
          <p:nvPr>
            <p:ph idx="1"/>
          </p:nvPr>
        </p:nvSpPr>
        <p:spPr>
          <a:xfrm>
            <a:off x="683568" y="1844824"/>
            <a:ext cx="8003232" cy="4281339"/>
          </a:xfrm>
        </p:spPr>
        <p:txBody>
          <a:bodyPr/>
          <a:lstStyle/>
          <a:p>
            <a:r>
              <a:rPr lang="en-US" sz="4000" dirty="0"/>
              <a:t>The conifers constitute the largest order among the Gymnosperms. </a:t>
            </a:r>
          </a:p>
          <a:p>
            <a:r>
              <a:rPr lang="en-US" sz="4000" dirty="0"/>
              <a:t>They grow mostly in cold climates and at high altitude in the hills and are evergreen trees or shrubs. </a:t>
            </a:r>
          </a:p>
          <a:p>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851A9C-970F-4261-806B-B3F7E3936682}"/>
              </a:ext>
            </a:extLst>
          </p:cNvPr>
          <p:cNvSpPr/>
          <p:nvPr/>
        </p:nvSpPr>
        <p:spPr>
          <a:xfrm>
            <a:off x="539552" y="332656"/>
            <a:ext cx="7920880" cy="5293757"/>
          </a:xfrm>
          <a:prstGeom prst="rect">
            <a:avLst/>
          </a:prstGeom>
        </p:spPr>
        <p:txBody>
          <a:bodyPr wrap="square">
            <a:spAutoFit/>
          </a:bodyPr>
          <a:lstStyle/>
          <a:p>
            <a:endParaRPr lang="en-US" dirty="0"/>
          </a:p>
          <a:p>
            <a:pPr marL="571500" indent="-571500">
              <a:buFont typeface="Arial" panose="020B0604020202020204" pitchFamily="34" charset="0"/>
              <a:buChar char="•"/>
            </a:pPr>
            <a:r>
              <a:rPr lang="en-US" sz="4000" dirty="0"/>
              <a:t>The name Gymnosperm refers to the exposed nature of the seeds, which are produced on the surface of the sporophylls or similar structures instead of being enclosed within a fruit as they generally are in the flowering plants.</a:t>
            </a:r>
            <a:endParaRPr lang="en-GB" sz="4000" dirty="0"/>
          </a:p>
        </p:txBody>
      </p:sp>
    </p:spTree>
    <p:extLst>
      <p:ext uri="{BB962C8B-B14F-4D97-AF65-F5344CB8AC3E}">
        <p14:creationId xmlns:p14="http://schemas.microsoft.com/office/powerpoint/2010/main" val="3774192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9D25D1-7060-4854-B12A-C6898DA800AE}"/>
              </a:ext>
            </a:extLst>
          </p:cNvPr>
          <p:cNvSpPr/>
          <p:nvPr/>
        </p:nvSpPr>
        <p:spPr>
          <a:xfrm>
            <a:off x="971600" y="908720"/>
            <a:ext cx="7488832" cy="4955203"/>
          </a:xfrm>
          <a:prstGeom prst="rect">
            <a:avLst/>
          </a:prstGeom>
        </p:spPr>
        <p:txBody>
          <a:bodyPr wrap="square">
            <a:spAutoFit/>
          </a:bodyPr>
          <a:lstStyle/>
          <a:p>
            <a:pPr marL="571500" indent="-571500">
              <a:buFont typeface="Arial" panose="020B0604020202020204" pitchFamily="34" charset="0"/>
              <a:buChar char="•"/>
            </a:pPr>
            <a:r>
              <a:rPr lang="en-US" sz="4000" dirty="0"/>
              <a:t>Some of the genera are pine (</a:t>
            </a:r>
            <a:r>
              <a:rPr lang="en-US" sz="4000" i="1" dirty="0"/>
              <a:t>Pinus</a:t>
            </a:r>
            <a:r>
              <a:rPr lang="en-US" sz="4000" dirty="0"/>
              <a:t>), fir (</a:t>
            </a:r>
            <a:r>
              <a:rPr lang="en-US" sz="4000" i="1" dirty="0" err="1"/>
              <a:t>Abies</a:t>
            </a:r>
            <a:r>
              <a:rPr lang="en-US" sz="4000" dirty="0"/>
              <a:t>), spruce (</a:t>
            </a:r>
            <a:r>
              <a:rPr lang="en-US" sz="4000" i="1" dirty="0" err="1"/>
              <a:t>Picea</a:t>
            </a:r>
            <a:r>
              <a:rPr lang="en-US" sz="4000" dirty="0"/>
              <a:t>), cedar (</a:t>
            </a:r>
            <a:r>
              <a:rPr lang="en-US" sz="4000" i="1" dirty="0" err="1"/>
              <a:t>Cedrus</a:t>
            </a:r>
            <a:r>
              <a:rPr lang="en-US" sz="4000" dirty="0"/>
              <a:t>).</a:t>
            </a:r>
          </a:p>
          <a:p>
            <a:pPr marL="571500" indent="-571500">
              <a:buFont typeface="Arial" panose="020B0604020202020204" pitchFamily="34" charset="0"/>
              <a:buChar char="•"/>
            </a:pPr>
            <a:r>
              <a:rPr lang="en-US" sz="4000" dirty="0"/>
              <a:t>Pine is a tall erect evergreen tree, often growing to a height of 45m, with a basal girth of 3m.</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GB" sz="3600" dirty="0"/>
          </a:p>
        </p:txBody>
      </p:sp>
    </p:spTree>
    <p:extLst>
      <p:ext uri="{BB962C8B-B14F-4D97-AF65-F5344CB8AC3E}">
        <p14:creationId xmlns:p14="http://schemas.microsoft.com/office/powerpoint/2010/main" val="1419298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080" y="457200"/>
            <a:ext cx="8229600" cy="1143000"/>
          </a:xfrm>
        </p:spPr>
        <p:txBody>
          <a:bodyPr>
            <a:normAutofit fontScale="90000"/>
          </a:bodyPr>
          <a:lstStyle/>
          <a:p>
            <a:br>
              <a:rPr lang="en-US" b="1" i="1" dirty="0"/>
            </a:br>
            <a:br>
              <a:rPr lang="en-US" b="1" i="1" dirty="0"/>
            </a:br>
            <a:r>
              <a:rPr lang="en-US" b="1" i="1" dirty="0" err="1"/>
              <a:t>PINUS</a:t>
            </a:r>
            <a:r>
              <a:rPr lang="en-US" dirty="0"/>
              <a:t> – Pine</a:t>
            </a:r>
            <a:br>
              <a:rPr lang="en-GB" dirty="0"/>
            </a:br>
            <a:endParaRPr lang="en-GB" dirty="0"/>
          </a:p>
        </p:txBody>
      </p:sp>
      <p:sp>
        <p:nvSpPr>
          <p:cNvPr id="3" name="Content Placeholder 2"/>
          <p:cNvSpPr>
            <a:spLocks noGrp="1"/>
          </p:cNvSpPr>
          <p:nvPr>
            <p:ph idx="1"/>
          </p:nvPr>
        </p:nvSpPr>
        <p:spPr/>
        <p:txBody>
          <a:bodyPr>
            <a:normAutofit/>
          </a:bodyPr>
          <a:lstStyle/>
          <a:p>
            <a:r>
              <a:rPr lang="en-US" sz="4000" dirty="0"/>
              <a:t>The plant has a well developed tap root and many aerial branches with green needle-like leaves. </a:t>
            </a:r>
          </a:p>
          <a:p>
            <a:r>
              <a:rPr lang="en-US" sz="4000" dirty="0"/>
              <a:t>There are 2 kinds of branches – </a:t>
            </a:r>
            <a:r>
              <a:rPr lang="en-US" sz="4000" b="1" dirty="0"/>
              <a:t>long</a:t>
            </a:r>
            <a:r>
              <a:rPr lang="en-US" sz="4000" dirty="0"/>
              <a:t> (of unlimited growth) developing from lateral buds and the </a:t>
            </a:r>
            <a:r>
              <a:rPr lang="en-US" sz="4000" b="1" dirty="0"/>
              <a:t>dwarf</a:t>
            </a:r>
            <a:r>
              <a:rPr lang="en-US" sz="4000" dirty="0"/>
              <a:t> (of limited growth).</a:t>
            </a:r>
            <a:endParaRPr lang="en-GB" sz="4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2008"/>
          </a:xfrm>
        </p:spPr>
        <p:txBody>
          <a:bodyPr>
            <a:normAutofit fontScale="90000"/>
          </a:bodyPr>
          <a:lstStyle/>
          <a:p>
            <a:br>
              <a:rPr lang="en-GB" dirty="0"/>
            </a:br>
            <a:endParaRPr lang="en-GB" dirty="0"/>
          </a:p>
        </p:txBody>
      </p:sp>
      <p:sp>
        <p:nvSpPr>
          <p:cNvPr id="3" name="Content Placeholder 2"/>
          <p:cNvSpPr>
            <a:spLocks noGrp="1"/>
          </p:cNvSpPr>
          <p:nvPr>
            <p:ph idx="1"/>
          </p:nvPr>
        </p:nvSpPr>
        <p:spPr>
          <a:xfrm>
            <a:off x="470063" y="476672"/>
            <a:ext cx="8229600" cy="5832648"/>
          </a:xfrm>
        </p:spPr>
        <p:txBody>
          <a:bodyPr>
            <a:normAutofit/>
          </a:bodyPr>
          <a:lstStyle/>
          <a:p>
            <a:r>
              <a:rPr lang="en-US" sz="4000" dirty="0"/>
              <a:t>The leaves are also of two kinds – long, green needle-like leaves (usually called</a:t>
            </a:r>
            <a:r>
              <a:rPr lang="en-US" sz="4000" b="1" dirty="0"/>
              <a:t> needles</a:t>
            </a:r>
            <a:r>
              <a:rPr lang="en-US" sz="4000" dirty="0"/>
              <a:t>) borne only on the dwarf branches (or </a:t>
            </a:r>
            <a:r>
              <a:rPr lang="en-US" sz="4000" b="1" dirty="0"/>
              <a:t>foliar spurs</a:t>
            </a:r>
            <a:r>
              <a:rPr lang="en-US" sz="4000" dirty="0"/>
              <a:t>, as they are called) and small brown scaly leaves borne on both kinds of branches. </a:t>
            </a:r>
          </a:p>
          <a:p>
            <a:r>
              <a:rPr lang="en-US" sz="4000" dirty="0"/>
              <a:t>The number of needles in a cluster varies from 1 to 5.</a:t>
            </a:r>
            <a:endParaRPr lang="en-GB" sz="4000" dirty="0"/>
          </a:p>
          <a:p>
            <a:endParaRPr lang="en-GB"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r. Apetorgbor\Pictures\q1.jpg"/>
          <p:cNvPicPr>
            <a:picLocks noChangeAspect="1" noChangeArrowheads="1"/>
          </p:cNvPicPr>
          <p:nvPr/>
        </p:nvPicPr>
        <p:blipFill>
          <a:blip r:embed="rId2" cstate="print"/>
          <a:srcRect/>
          <a:stretch>
            <a:fillRect/>
          </a:stretch>
        </p:blipFill>
        <p:spPr bwMode="auto">
          <a:xfrm>
            <a:off x="611561" y="404664"/>
            <a:ext cx="7992888" cy="5953294"/>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ine plant">
            <a:extLst>
              <a:ext uri="{FF2B5EF4-FFF2-40B4-BE49-F238E27FC236}">
                <a16:creationId xmlns:a16="http://schemas.microsoft.com/office/drawing/2014/main" id="{43E902C3-A7CE-4DC0-AADD-96F6109A4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7" y="1052736"/>
            <a:ext cx="6192688"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864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pine leaves">
            <a:extLst>
              <a:ext uri="{FF2B5EF4-FFF2-40B4-BE49-F238E27FC236}">
                <a16:creationId xmlns:a16="http://schemas.microsoft.com/office/drawing/2014/main" id="{1A889E04-68E1-4542-A5DC-27E4F32FA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692696"/>
            <a:ext cx="5616624"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887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r. Apetorgbor\Pictures\q2.jpg"/>
          <p:cNvPicPr>
            <a:picLocks noChangeAspect="1" noChangeArrowheads="1"/>
          </p:cNvPicPr>
          <p:nvPr/>
        </p:nvPicPr>
        <p:blipFill>
          <a:blip r:embed="rId2" cstate="print"/>
          <a:srcRect/>
          <a:stretch>
            <a:fillRect/>
          </a:stretch>
        </p:blipFill>
        <p:spPr bwMode="auto">
          <a:xfrm>
            <a:off x="857224" y="571480"/>
            <a:ext cx="7500989" cy="5643602"/>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r. Apetorgbor\Pictures\q3.jpg"/>
          <p:cNvPicPr>
            <a:picLocks noChangeAspect="1" noChangeArrowheads="1"/>
          </p:cNvPicPr>
          <p:nvPr/>
        </p:nvPicPr>
        <p:blipFill>
          <a:blip r:embed="rId2" cstate="print"/>
          <a:srcRect/>
          <a:stretch>
            <a:fillRect/>
          </a:stretch>
        </p:blipFill>
        <p:spPr bwMode="auto">
          <a:xfrm>
            <a:off x="785786" y="928670"/>
            <a:ext cx="7429552" cy="5214974"/>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r. Apetorgbor\Pictures\q4.jpg"/>
          <p:cNvPicPr>
            <a:picLocks noChangeAspect="1" noChangeArrowheads="1"/>
          </p:cNvPicPr>
          <p:nvPr/>
        </p:nvPicPr>
        <p:blipFill>
          <a:blip r:embed="rId2" cstate="print"/>
          <a:srcRect/>
          <a:stretch>
            <a:fillRect/>
          </a:stretch>
        </p:blipFill>
        <p:spPr bwMode="auto">
          <a:xfrm>
            <a:off x="928662" y="714356"/>
            <a:ext cx="7072362" cy="5643602"/>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r. Apetorgbor\Pictures\q5.jpg"/>
          <p:cNvPicPr>
            <a:picLocks noChangeAspect="1" noChangeArrowheads="1"/>
          </p:cNvPicPr>
          <p:nvPr/>
        </p:nvPicPr>
        <p:blipFill>
          <a:blip r:embed="rId2" cstate="print"/>
          <a:srcRect/>
          <a:stretch>
            <a:fillRect/>
          </a:stretch>
        </p:blipFill>
        <p:spPr bwMode="auto">
          <a:xfrm>
            <a:off x="857224" y="714356"/>
            <a:ext cx="7500990" cy="564360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74B810-B0B8-49A2-ACC5-2FF8ED23F608}"/>
              </a:ext>
            </a:extLst>
          </p:cNvPr>
          <p:cNvSpPr/>
          <p:nvPr/>
        </p:nvSpPr>
        <p:spPr>
          <a:xfrm>
            <a:off x="899592" y="1196752"/>
            <a:ext cx="7632848" cy="2831544"/>
          </a:xfrm>
          <a:prstGeom prst="rect">
            <a:avLst/>
          </a:prstGeom>
        </p:spPr>
        <p:txBody>
          <a:bodyPr wrap="square">
            <a:spAutoFit/>
          </a:bodyPr>
          <a:lstStyle/>
          <a:p>
            <a:endParaRPr lang="en-US" sz="4000" dirty="0"/>
          </a:p>
          <a:p>
            <a:r>
              <a:rPr lang="en-US" sz="4000" dirty="0"/>
              <a:t>CLASS CYCADOPSIDA – The Cycads</a:t>
            </a:r>
          </a:p>
          <a:p>
            <a:endParaRPr lang="en-US" dirty="0"/>
          </a:p>
          <a:p>
            <a:r>
              <a:rPr lang="en-US" sz="4000" dirty="0"/>
              <a:t>     Order </a:t>
            </a:r>
            <a:r>
              <a:rPr lang="en-US" sz="4000" dirty="0" err="1"/>
              <a:t>Cycadales</a:t>
            </a:r>
            <a:r>
              <a:rPr lang="en-US" sz="4000" dirty="0"/>
              <a:t>: </a:t>
            </a:r>
            <a:r>
              <a:rPr lang="en-US" sz="4000" dirty="0" err="1"/>
              <a:t>eg.</a:t>
            </a:r>
            <a:r>
              <a:rPr lang="en-US" sz="4000" dirty="0"/>
              <a:t> </a:t>
            </a:r>
            <a:r>
              <a:rPr lang="en-US" sz="4000" i="1" dirty="0"/>
              <a:t>Cycas,         </a:t>
            </a:r>
          </a:p>
          <a:p>
            <a:r>
              <a:rPr lang="en-US" sz="4000" i="1" dirty="0"/>
              <a:t>        </a:t>
            </a:r>
            <a:r>
              <a:rPr lang="en-US" sz="4000" i="1" dirty="0" err="1"/>
              <a:t>Encephalartos</a:t>
            </a:r>
            <a:r>
              <a:rPr lang="en-US" sz="4000" i="1" dirty="0"/>
              <a:t>, Zamia</a:t>
            </a:r>
            <a:endParaRPr lang="en-GB" sz="4000" dirty="0"/>
          </a:p>
        </p:txBody>
      </p:sp>
    </p:spTree>
    <p:extLst>
      <p:ext uri="{BB962C8B-B14F-4D97-AF65-F5344CB8AC3E}">
        <p14:creationId xmlns:p14="http://schemas.microsoft.com/office/powerpoint/2010/main" val="3317705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8003232" cy="432048"/>
          </a:xfrm>
        </p:spPr>
        <p:txBody>
          <a:bodyPr>
            <a:normAutofit fontScale="90000"/>
          </a:bodyPr>
          <a:lstStyle/>
          <a:p>
            <a:br>
              <a:rPr lang="en-GB" sz="4000" dirty="0"/>
            </a:br>
            <a:r>
              <a:rPr lang="en-GB" sz="4000" b="1" dirty="0"/>
              <a:t>REPRODUCTION</a:t>
            </a:r>
          </a:p>
        </p:txBody>
      </p:sp>
      <p:sp>
        <p:nvSpPr>
          <p:cNvPr id="3" name="Content Placeholder 2"/>
          <p:cNvSpPr>
            <a:spLocks noGrp="1"/>
          </p:cNvSpPr>
          <p:nvPr>
            <p:ph idx="1"/>
          </p:nvPr>
        </p:nvSpPr>
        <p:spPr>
          <a:xfrm>
            <a:off x="395536" y="1268760"/>
            <a:ext cx="8424936" cy="5314601"/>
          </a:xfrm>
        </p:spPr>
        <p:txBody>
          <a:bodyPr>
            <a:normAutofit lnSpcReduction="10000"/>
          </a:bodyPr>
          <a:lstStyle/>
          <a:p>
            <a:r>
              <a:rPr lang="en-US" sz="4000" dirty="0"/>
              <a:t>The pine plant is the sporophyte. </a:t>
            </a:r>
          </a:p>
          <a:p>
            <a:r>
              <a:rPr lang="en-US" sz="4000" dirty="0"/>
              <a:t>It bears two kinds of </a:t>
            </a:r>
            <a:r>
              <a:rPr lang="en-US" sz="4000" b="1" dirty="0"/>
              <a:t>cones</a:t>
            </a:r>
            <a:r>
              <a:rPr lang="en-US" sz="4000" dirty="0"/>
              <a:t> or </a:t>
            </a:r>
            <a:r>
              <a:rPr lang="en-US" sz="4000" b="1" dirty="0" err="1"/>
              <a:t>strobili</a:t>
            </a:r>
            <a:r>
              <a:rPr lang="en-US" sz="4000" b="1" dirty="0"/>
              <a:t> </a:t>
            </a:r>
            <a:r>
              <a:rPr lang="en-US" sz="4000" dirty="0"/>
              <a:t>– male and female – on normally separate branches of the same plant (</a:t>
            </a:r>
            <a:r>
              <a:rPr lang="en-US" sz="4000" b="1" dirty="0" err="1"/>
              <a:t>monoecious</a:t>
            </a:r>
            <a:r>
              <a:rPr lang="en-US" sz="4000" dirty="0"/>
              <a:t>). </a:t>
            </a:r>
          </a:p>
          <a:p>
            <a:r>
              <a:rPr lang="en-US" sz="4000" dirty="0"/>
              <a:t>The male cone consists of </a:t>
            </a:r>
            <a:r>
              <a:rPr lang="en-US" sz="4000" b="1" dirty="0" err="1"/>
              <a:t>microsporophylls</a:t>
            </a:r>
            <a:r>
              <a:rPr lang="en-US" sz="4000" b="1" dirty="0"/>
              <a:t> </a:t>
            </a:r>
            <a:r>
              <a:rPr lang="en-US" sz="4000" dirty="0"/>
              <a:t>or</a:t>
            </a:r>
            <a:r>
              <a:rPr lang="en-US" sz="4000" b="1" dirty="0"/>
              <a:t> stamens</a:t>
            </a:r>
            <a:r>
              <a:rPr lang="en-US" sz="4000" dirty="0"/>
              <a:t>, while the female cone consists of </a:t>
            </a:r>
            <a:r>
              <a:rPr lang="en-US" sz="4000" b="1" dirty="0" err="1"/>
              <a:t>megasporophylls</a:t>
            </a:r>
            <a:r>
              <a:rPr lang="en-US" sz="4000" b="1" dirty="0"/>
              <a:t> </a:t>
            </a:r>
            <a:r>
              <a:rPr lang="en-US" sz="4000" dirty="0"/>
              <a:t>or</a:t>
            </a:r>
            <a:r>
              <a:rPr lang="en-US" sz="4000" b="1" dirty="0"/>
              <a:t> </a:t>
            </a:r>
            <a:r>
              <a:rPr lang="en-US" sz="4000" b="1" dirty="0" err="1"/>
              <a:t>carpels</a:t>
            </a:r>
            <a:endParaRPr lang="en-US" sz="4000" b="1" dirty="0"/>
          </a:p>
          <a:p>
            <a:endParaRPr lang="en-GB"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4CEB3B-01B8-4CCE-BBA3-F9D909E4BBBE}"/>
              </a:ext>
            </a:extLst>
          </p:cNvPr>
          <p:cNvSpPr/>
          <p:nvPr/>
        </p:nvSpPr>
        <p:spPr>
          <a:xfrm>
            <a:off x="1043608" y="1340769"/>
            <a:ext cx="7272808" cy="4708981"/>
          </a:xfrm>
          <a:prstGeom prst="rect">
            <a:avLst/>
          </a:prstGeom>
        </p:spPr>
        <p:txBody>
          <a:bodyPr wrap="square">
            <a:spAutoFit/>
          </a:bodyPr>
          <a:lstStyle/>
          <a:p>
            <a:pPr marL="571500" indent="-571500">
              <a:buFont typeface="Arial" panose="020B0604020202020204" pitchFamily="34" charset="0"/>
              <a:buChar char="•"/>
            </a:pPr>
            <a:r>
              <a:rPr lang="en-US" sz="4400" dirty="0"/>
              <a:t>Cones always develop on shoots of the current year, a little below their apex. </a:t>
            </a:r>
          </a:p>
          <a:p>
            <a:pPr marL="571500" indent="-571500">
              <a:buFont typeface="Arial" panose="020B0604020202020204" pitchFamily="34" charset="0"/>
              <a:buChar char="•"/>
            </a:pPr>
            <a:r>
              <a:rPr lang="en-US" sz="4400" dirty="0"/>
              <a:t>Several male cones appear in a cluster of spikes, each in the axil of a scale leaf. </a:t>
            </a:r>
          </a:p>
          <a:p>
            <a:pPr marL="571500" indent="-571500">
              <a:buFont typeface="Arial" panose="020B0604020202020204" pitchFamily="34" charset="0"/>
              <a:buChar char="•"/>
            </a:pPr>
            <a:endParaRPr lang="en-GB" sz="3600" dirty="0"/>
          </a:p>
        </p:txBody>
      </p:sp>
    </p:spTree>
    <p:extLst>
      <p:ext uri="{BB962C8B-B14F-4D97-AF65-F5344CB8AC3E}">
        <p14:creationId xmlns:p14="http://schemas.microsoft.com/office/powerpoint/2010/main" val="3267211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fontScale="90000"/>
          </a:bodyPr>
          <a:lstStyle/>
          <a:p>
            <a:br>
              <a:rPr lang="en-GB" dirty="0"/>
            </a:br>
            <a:br>
              <a:rPr lang="en-GB" dirty="0"/>
            </a:br>
            <a:r>
              <a:rPr lang="en-GB" sz="4000" dirty="0"/>
              <a:t>REPRODUCTION Cont’d.</a:t>
            </a:r>
          </a:p>
        </p:txBody>
      </p:sp>
      <p:sp>
        <p:nvSpPr>
          <p:cNvPr id="3" name="Content Placeholder 2"/>
          <p:cNvSpPr>
            <a:spLocks noGrp="1"/>
          </p:cNvSpPr>
          <p:nvPr>
            <p:ph idx="1"/>
          </p:nvPr>
        </p:nvSpPr>
        <p:spPr>
          <a:xfrm>
            <a:off x="457200" y="1700808"/>
            <a:ext cx="8229600" cy="4425355"/>
          </a:xfrm>
        </p:spPr>
        <p:txBody>
          <a:bodyPr/>
          <a:lstStyle/>
          <a:p>
            <a:r>
              <a:rPr lang="en-US" sz="4000" dirty="0"/>
              <a:t>The female cones may be solitary or in whorls of 2 to 4, each in the axil of a scale leaf.</a:t>
            </a:r>
          </a:p>
          <a:p>
            <a:r>
              <a:rPr lang="en-US" sz="4000" dirty="0"/>
              <a:t>The male cones develop much earlier than the female cones. </a:t>
            </a:r>
          </a:p>
          <a:p>
            <a:r>
              <a:rPr lang="en-US" sz="4000" dirty="0"/>
              <a:t>The flowers have no </a:t>
            </a:r>
            <a:r>
              <a:rPr lang="en-US" sz="4000" dirty="0" err="1"/>
              <a:t>perianth</a:t>
            </a:r>
            <a:r>
              <a:rPr lang="en-US" sz="4000" dirty="0"/>
              <a:t>.</a:t>
            </a:r>
            <a:endParaRPr lang="en-GB" sz="4000" dirty="0"/>
          </a:p>
          <a:p>
            <a:endParaRPr lang="en-GB"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normAutofit fontScale="90000"/>
          </a:bodyPr>
          <a:lstStyle/>
          <a:p>
            <a:br>
              <a:rPr lang="en-GB" dirty="0"/>
            </a:br>
            <a:r>
              <a:rPr lang="en-GB" sz="4000" dirty="0"/>
              <a:t>MALE CONE </a:t>
            </a:r>
          </a:p>
        </p:txBody>
      </p:sp>
      <p:sp>
        <p:nvSpPr>
          <p:cNvPr id="3" name="Content Placeholder 2"/>
          <p:cNvSpPr>
            <a:spLocks noGrp="1"/>
          </p:cNvSpPr>
          <p:nvPr>
            <p:ph idx="1"/>
          </p:nvPr>
        </p:nvSpPr>
        <p:spPr>
          <a:xfrm>
            <a:off x="611560" y="1052736"/>
            <a:ext cx="8075240" cy="5688632"/>
          </a:xfrm>
        </p:spPr>
        <p:txBody>
          <a:bodyPr>
            <a:normAutofit/>
          </a:bodyPr>
          <a:lstStyle/>
          <a:p>
            <a:r>
              <a:rPr lang="en-US" sz="3600" dirty="0"/>
              <a:t>Several </a:t>
            </a:r>
            <a:r>
              <a:rPr lang="en-US" sz="3600" dirty="0" err="1"/>
              <a:t>microsporophylls</a:t>
            </a:r>
            <a:r>
              <a:rPr lang="en-US" sz="3600" dirty="0"/>
              <a:t> (</a:t>
            </a:r>
            <a:r>
              <a:rPr lang="en-US" sz="3600" b="1" dirty="0"/>
              <a:t>stamens</a:t>
            </a:r>
            <a:r>
              <a:rPr lang="en-US" sz="3600" dirty="0"/>
              <a:t>) are arranged spirally round the axis of the male cone.</a:t>
            </a:r>
          </a:p>
          <a:p>
            <a:r>
              <a:rPr lang="en-US" sz="3600" dirty="0"/>
              <a:t>Each </a:t>
            </a:r>
            <a:r>
              <a:rPr lang="en-US" sz="3600" dirty="0" err="1"/>
              <a:t>microphyll</a:t>
            </a:r>
            <a:r>
              <a:rPr lang="en-US" sz="3600" dirty="0"/>
              <a:t> is differentiated into a stalk (</a:t>
            </a:r>
            <a:r>
              <a:rPr lang="en-US" sz="3600" b="1" dirty="0"/>
              <a:t>filament</a:t>
            </a:r>
            <a:r>
              <a:rPr lang="en-US" sz="3600" dirty="0"/>
              <a:t>) and a terminal leafy expansion (</a:t>
            </a:r>
            <a:r>
              <a:rPr lang="en-US" sz="3600" b="1" dirty="0"/>
              <a:t>anther</a:t>
            </a:r>
            <a:r>
              <a:rPr lang="en-US" sz="3600" dirty="0"/>
              <a:t>), and its tip is bent upwards.</a:t>
            </a:r>
          </a:p>
          <a:p>
            <a:r>
              <a:rPr lang="en-US" sz="3600" dirty="0"/>
              <a:t>Its underside bears two pouch-like </a:t>
            </a:r>
            <a:r>
              <a:rPr lang="en-US" sz="3600" b="1" dirty="0" err="1"/>
              <a:t>microsporangia</a:t>
            </a:r>
            <a:r>
              <a:rPr lang="en-US" sz="3600" b="1" dirty="0"/>
              <a:t> </a:t>
            </a:r>
            <a:r>
              <a:rPr lang="en-US" sz="3600" dirty="0"/>
              <a:t>or</a:t>
            </a:r>
            <a:r>
              <a:rPr lang="en-US" sz="3600" b="1" dirty="0"/>
              <a:t> pollen sacs</a:t>
            </a:r>
            <a:r>
              <a:rPr lang="en-US" sz="3600" dirty="0"/>
              <a:t>.</a:t>
            </a:r>
          </a:p>
          <a:p>
            <a:endParaRPr lang="en-GB"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516071CF-7390-4F1B-8EE5-EB57A4369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279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1EC8FC10-C0EB-4BAC-A87E-0DFDD55E1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32656"/>
            <a:ext cx="5400600" cy="61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884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9D85D7A7-E6AD-42ED-AC03-D6C599A6C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42975"/>
            <a:ext cx="685800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41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7CDAD3-4C79-4554-BF02-00FB6F179AF2}"/>
              </a:ext>
            </a:extLst>
          </p:cNvPr>
          <p:cNvSpPr/>
          <p:nvPr/>
        </p:nvSpPr>
        <p:spPr>
          <a:xfrm>
            <a:off x="683568" y="764704"/>
            <a:ext cx="8064896" cy="4893647"/>
          </a:xfrm>
          <a:prstGeom prst="rect">
            <a:avLst/>
          </a:prstGeom>
        </p:spPr>
        <p:txBody>
          <a:bodyPr wrap="square">
            <a:spAutoFit/>
          </a:bodyPr>
          <a:lstStyle/>
          <a:p>
            <a:pPr marL="571500" indent="-571500">
              <a:buFont typeface="Arial" panose="020B0604020202020204" pitchFamily="34" charset="0"/>
              <a:buChar char="•"/>
            </a:pPr>
            <a:r>
              <a:rPr lang="en-US" sz="4000" dirty="0"/>
              <a:t>Some conifers may have as many as 15 microsporangia/pollen sacs. </a:t>
            </a:r>
          </a:p>
          <a:p>
            <a:pPr marL="571500" indent="-571500">
              <a:buFont typeface="Arial" panose="020B0604020202020204" pitchFamily="34" charset="0"/>
              <a:buChar char="•"/>
            </a:pPr>
            <a:r>
              <a:rPr lang="en-US" sz="4000" dirty="0"/>
              <a:t>Each pollen sac contains many </a:t>
            </a:r>
            <a:r>
              <a:rPr lang="en-US" sz="4000" b="1" dirty="0"/>
              <a:t>microspore mother</a:t>
            </a:r>
            <a:r>
              <a:rPr lang="en-US" sz="4000" dirty="0"/>
              <a:t> </a:t>
            </a:r>
            <a:r>
              <a:rPr lang="en-US" sz="4000" b="1" dirty="0"/>
              <a:t>cells</a:t>
            </a:r>
            <a:r>
              <a:rPr lang="en-US" sz="4000" dirty="0"/>
              <a:t>, each of which undergoes reduction division to produce a tetrad of </a:t>
            </a:r>
            <a:r>
              <a:rPr lang="en-US" sz="4000" b="1" dirty="0"/>
              <a:t>microspores</a:t>
            </a:r>
            <a:r>
              <a:rPr lang="en-US" sz="4000" dirty="0"/>
              <a:t> or </a:t>
            </a:r>
            <a:r>
              <a:rPr lang="en-US" sz="4000" b="1" dirty="0"/>
              <a:t>pollen grains</a:t>
            </a:r>
            <a:r>
              <a:rPr lang="en-US" sz="4000" dirty="0"/>
              <a:t>. </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93840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dirty="0"/>
              <a:t>MALE CONE Cont’d.</a:t>
            </a:r>
          </a:p>
        </p:txBody>
      </p:sp>
      <p:sp>
        <p:nvSpPr>
          <p:cNvPr id="3" name="Content Placeholder 2"/>
          <p:cNvSpPr>
            <a:spLocks noGrp="1"/>
          </p:cNvSpPr>
          <p:nvPr>
            <p:ph idx="1"/>
          </p:nvPr>
        </p:nvSpPr>
        <p:spPr/>
        <p:txBody>
          <a:bodyPr>
            <a:normAutofit lnSpcReduction="10000"/>
          </a:bodyPr>
          <a:lstStyle/>
          <a:p>
            <a:r>
              <a:rPr lang="en-US" sz="4000" dirty="0"/>
              <a:t>Each pollen grain has two coats – </a:t>
            </a:r>
            <a:r>
              <a:rPr lang="en-US" sz="4000" b="1" dirty="0" err="1"/>
              <a:t>exine</a:t>
            </a:r>
            <a:r>
              <a:rPr lang="en-US" sz="4000" dirty="0"/>
              <a:t> (outer) and</a:t>
            </a:r>
            <a:r>
              <a:rPr lang="en-US" sz="4000" b="1" dirty="0"/>
              <a:t> intine</a:t>
            </a:r>
            <a:r>
              <a:rPr lang="en-US" sz="4000" dirty="0"/>
              <a:t> (inner). </a:t>
            </a:r>
          </a:p>
          <a:p>
            <a:r>
              <a:rPr lang="en-US" sz="4000" dirty="0"/>
              <a:t>The </a:t>
            </a:r>
            <a:r>
              <a:rPr lang="en-US" sz="4000" dirty="0" err="1"/>
              <a:t>exine</a:t>
            </a:r>
            <a:r>
              <a:rPr lang="en-US" sz="4000" dirty="0"/>
              <a:t> forms two wings, one on each side.</a:t>
            </a:r>
          </a:p>
          <a:p>
            <a:r>
              <a:rPr lang="en-US" sz="4000" dirty="0"/>
              <a:t>A huge quantity of pollen is produced for pollination to be brought about by wind.</a:t>
            </a:r>
            <a:endParaRPr lang="en-GB" sz="4000" dirty="0"/>
          </a:p>
          <a:p>
            <a:endParaRPr lang="en-GB"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normAutofit fontScale="90000"/>
          </a:bodyPr>
          <a:lstStyle/>
          <a:p>
            <a:br>
              <a:rPr lang="en-GB" dirty="0"/>
            </a:br>
            <a:r>
              <a:rPr lang="en-GB" sz="4000" dirty="0"/>
              <a:t>FEMALE CONE</a:t>
            </a:r>
          </a:p>
        </p:txBody>
      </p:sp>
      <p:sp>
        <p:nvSpPr>
          <p:cNvPr id="3" name="Content Placeholder 2"/>
          <p:cNvSpPr>
            <a:spLocks noGrp="1"/>
          </p:cNvSpPr>
          <p:nvPr>
            <p:ph idx="1"/>
          </p:nvPr>
        </p:nvSpPr>
        <p:spPr>
          <a:xfrm>
            <a:off x="457200" y="1124744"/>
            <a:ext cx="8229600" cy="5544616"/>
          </a:xfrm>
        </p:spPr>
        <p:txBody>
          <a:bodyPr>
            <a:noAutofit/>
          </a:bodyPr>
          <a:lstStyle/>
          <a:p>
            <a:r>
              <a:rPr lang="en-US" sz="4000" dirty="0"/>
              <a:t>This consists of an axis with small, thin, dry, brownish scales, spirally arranged around it. </a:t>
            </a:r>
          </a:p>
          <a:p>
            <a:r>
              <a:rPr lang="en-US" sz="4000" dirty="0"/>
              <a:t>They are known as </a:t>
            </a:r>
            <a:r>
              <a:rPr lang="en-US" sz="4000" b="1" dirty="0"/>
              <a:t>bract scales </a:t>
            </a:r>
            <a:r>
              <a:rPr lang="en-US" sz="4000" dirty="0"/>
              <a:t>or</a:t>
            </a:r>
            <a:r>
              <a:rPr lang="en-US" sz="4000" b="1" dirty="0"/>
              <a:t> </a:t>
            </a:r>
            <a:r>
              <a:rPr lang="en-US" sz="4000" b="1" dirty="0" err="1"/>
              <a:t>carpellary</a:t>
            </a:r>
            <a:r>
              <a:rPr lang="en-US" sz="4000" b="1" dirty="0"/>
              <a:t> scales</a:t>
            </a:r>
            <a:r>
              <a:rPr lang="en-US" sz="4000" dirty="0"/>
              <a:t>, corresponding to the </a:t>
            </a:r>
            <a:r>
              <a:rPr lang="en-US" sz="4000" b="1" dirty="0" err="1"/>
              <a:t>carpels</a:t>
            </a:r>
            <a:r>
              <a:rPr lang="en-US" sz="4000" b="1" dirty="0"/>
              <a:t> </a:t>
            </a:r>
            <a:r>
              <a:rPr lang="en-US" sz="4000" dirty="0"/>
              <a:t>or</a:t>
            </a:r>
            <a:r>
              <a:rPr lang="en-US" sz="4000" b="1" dirty="0"/>
              <a:t> </a:t>
            </a:r>
            <a:r>
              <a:rPr lang="en-US" sz="4000" b="1" dirty="0" err="1"/>
              <a:t>megasporophylls</a:t>
            </a:r>
            <a:r>
              <a:rPr lang="en-US" sz="4000" dirty="0"/>
              <a:t>. </a:t>
            </a:r>
          </a:p>
          <a:p>
            <a:r>
              <a:rPr lang="en-US" sz="4000" dirty="0"/>
              <a:t>They are inconspicuous in the mature cone.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8147248" cy="1012974"/>
          </a:xfrm>
        </p:spPr>
        <p:txBody>
          <a:bodyPr>
            <a:normAutofit fontScale="90000"/>
          </a:bodyPr>
          <a:lstStyle/>
          <a:p>
            <a:r>
              <a:rPr lang="en-US" sz="4000" b="1" i="1" dirty="0"/>
              <a:t>CYCAS</a:t>
            </a:r>
            <a:br>
              <a:rPr lang="en-GB" sz="4000" b="1" dirty="0"/>
            </a:br>
            <a:endParaRPr lang="en-GB" sz="4000" b="1" dirty="0"/>
          </a:p>
        </p:txBody>
      </p:sp>
      <p:sp>
        <p:nvSpPr>
          <p:cNvPr id="3" name="Content Placeholder 2"/>
          <p:cNvSpPr>
            <a:spLocks noGrp="1"/>
          </p:cNvSpPr>
          <p:nvPr>
            <p:ph idx="1"/>
          </p:nvPr>
        </p:nvSpPr>
        <p:spPr>
          <a:xfrm>
            <a:off x="323528" y="836712"/>
            <a:ext cx="8363272" cy="5616624"/>
          </a:xfrm>
        </p:spPr>
        <p:txBody>
          <a:bodyPr>
            <a:noAutofit/>
          </a:bodyPr>
          <a:lstStyle/>
          <a:p>
            <a:r>
              <a:rPr lang="en-US" sz="4000" dirty="0"/>
              <a:t>The stem of </a:t>
            </a:r>
            <a:r>
              <a:rPr lang="en-US" sz="4000" i="1" dirty="0" err="1"/>
              <a:t>Cycas</a:t>
            </a:r>
            <a:r>
              <a:rPr lang="en-US" sz="4000" dirty="0"/>
              <a:t> is </a:t>
            </a:r>
            <a:r>
              <a:rPr lang="en-US" sz="4000" dirty="0" err="1"/>
              <a:t>unbranched</a:t>
            </a:r>
            <a:r>
              <a:rPr lang="en-US" sz="4000" dirty="0"/>
              <a:t>, erect, stout and palm-like with a crown of pinnate leaves arranged spirally round the apex. </a:t>
            </a:r>
          </a:p>
          <a:p>
            <a:r>
              <a:rPr lang="en-US" sz="4000" dirty="0"/>
              <a:t>Small, dry, scale-like leaves alternate with the green pinnate leaves.</a:t>
            </a:r>
          </a:p>
          <a:p>
            <a:r>
              <a:rPr lang="en-US" sz="4000" dirty="0"/>
              <a:t> </a:t>
            </a:r>
            <a:r>
              <a:rPr lang="en-US" sz="4000" b="1" dirty="0" err="1"/>
              <a:t>Vernation</a:t>
            </a:r>
            <a:r>
              <a:rPr lang="en-US" sz="4000" dirty="0"/>
              <a:t> (</a:t>
            </a:r>
            <a:r>
              <a:rPr lang="en-US" sz="4000" b="1" dirty="0" err="1"/>
              <a:t>Ptyxis</a:t>
            </a:r>
            <a:r>
              <a:rPr lang="en-US" sz="4000" dirty="0"/>
              <a:t>) of the leaf is</a:t>
            </a:r>
            <a:r>
              <a:rPr lang="en-US" sz="4000" b="1" dirty="0"/>
              <a:t> </a:t>
            </a:r>
            <a:r>
              <a:rPr lang="en-US" sz="4000" b="1" dirty="0" err="1"/>
              <a:t>circinate</a:t>
            </a:r>
            <a:r>
              <a:rPr lang="en-US" sz="4000" dirty="0"/>
              <a:t> like that of ferns. </a:t>
            </a:r>
          </a:p>
          <a:p>
            <a:endParaRPr lang="en-GB"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female pine flowers">
            <a:extLst>
              <a:ext uri="{FF2B5EF4-FFF2-40B4-BE49-F238E27FC236}">
                <a16:creationId xmlns:a16="http://schemas.microsoft.com/office/drawing/2014/main" id="{03EF31AC-3FF2-4633-B48D-835EF8602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41684"/>
            <a:ext cx="7472829" cy="577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50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female pine flowers">
            <a:extLst>
              <a:ext uri="{FF2B5EF4-FFF2-40B4-BE49-F238E27FC236}">
                <a16:creationId xmlns:a16="http://schemas.microsoft.com/office/drawing/2014/main" id="{61ED1257-0E3D-4AF2-AD6F-4A6B019CB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764704"/>
            <a:ext cx="7992888" cy="552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639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female pine flowers">
            <a:extLst>
              <a:ext uri="{FF2B5EF4-FFF2-40B4-BE49-F238E27FC236}">
                <a16:creationId xmlns:a16="http://schemas.microsoft.com/office/drawing/2014/main" id="{BBA0AAF8-9151-4D46-BB31-4AAE55AE9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908720"/>
            <a:ext cx="7344815"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447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emale Cone">
            <a:extLst>
              <a:ext uri="{FF2B5EF4-FFF2-40B4-BE49-F238E27FC236}">
                <a16:creationId xmlns:a16="http://schemas.microsoft.com/office/drawing/2014/main" id="{673D24E4-9149-4AB9-83A8-5816929ED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799692" y="1268760"/>
            <a:ext cx="5544616"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55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9432"/>
            <a:ext cx="8229600" cy="1440160"/>
          </a:xfrm>
        </p:spPr>
        <p:txBody>
          <a:bodyPr>
            <a:normAutofit/>
          </a:bodyPr>
          <a:lstStyle/>
          <a:p>
            <a:br>
              <a:rPr lang="en-GB" dirty="0"/>
            </a:br>
            <a:r>
              <a:rPr lang="en-GB" dirty="0"/>
              <a:t>FEMALE CONE Cont’d.</a:t>
            </a:r>
          </a:p>
        </p:txBody>
      </p:sp>
      <p:sp>
        <p:nvSpPr>
          <p:cNvPr id="3" name="Content Placeholder 2"/>
          <p:cNvSpPr>
            <a:spLocks noGrp="1"/>
          </p:cNvSpPr>
          <p:nvPr>
            <p:ph idx="1"/>
          </p:nvPr>
        </p:nvSpPr>
        <p:spPr>
          <a:xfrm>
            <a:off x="457200" y="980728"/>
            <a:ext cx="8229600" cy="5145435"/>
          </a:xfrm>
        </p:spPr>
        <p:txBody>
          <a:bodyPr>
            <a:normAutofit/>
          </a:bodyPr>
          <a:lstStyle/>
          <a:p>
            <a:r>
              <a:rPr lang="en-US" sz="4000" dirty="0"/>
              <a:t>On the upper surface of each bract scale, there is another stouter and bigger scale, woody and somewhat triangular, known as the </a:t>
            </a:r>
            <a:r>
              <a:rPr lang="en-US" sz="4000" b="1" dirty="0" err="1"/>
              <a:t>ovuliferous</a:t>
            </a:r>
            <a:r>
              <a:rPr lang="en-US" sz="4000" b="1" dirty="0"/>
              <a:t> scale</a:t>
            </a:r>
            <a:r>
              <a:rPr lang="en-US" sz="4000" dirty="0"/>
              <a:t>. </a:t>
            </a:r>
          </a:p>
          <a:p>
            <a:r>
              <a:rPr lang="en-US" sz="4000" dirty="0"/>
              <a:t>This is variously interpreted as an open carpel, a placenta or a </a:t>
            </a:r>
            <a:r>
              <a:rPr lang="en-US" sz="4000" dirty="0" err="1"/>
              <a:t>ligular</a:t>
            </a:r>
            <a:r>
              <a:rPr lang="en-US" sz="4000" dirty="0"/>
              <a:t> outgrowth.</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424"/>
            <a:ext cx="8229600" cy="1008112"/>
          </a:xfrm>
        </p:spPr>
        <p:txBody>
          <a:bodyPr>
            <a:normAutofit fontScale="90000"/>
          </a:bodyPr>
          <a:lstStyle/>
          <a:p>
            <a:br>
              <a:rPr lang="en-GB" dirty="0"/>
            </a:br>
            <a:r>
              <a:rPr lang="en-GB" sz="4000" dirty="0"/>
              <a:t>FEMALE CONE Cont’d.</a:t>
            </a:r>
          </a:p>
        </p:txBody>
      </p:sp>
      <p:sp>
        <p:nvSpPr>
          <p:cNvPr id="3" name="Content Placeholder 2"/>
          <p:cNvSpPr>
            <a:spLocks noGrp="1"/>
          </p:cNvSpPr>
          <p:nvPr>
            <p:ph idx="1"/>
          </p:nvPr>
        </p:nvSpPr>
        <p:spPr>
          <a:xfrm>
            <a:off x="457200" y="620688"/>
            <a:ext cx="8229600" cy="6237312"/>
          </a:xfrm>
        </p:spPr>
        <p:txBody>
          <a:bodyPr>
            <a:noAutofit/>
          </a:bodyPr>
          <a:lstStyle/>
          <a:p>
            <a:r>
              <a:rPr lang="en-US" sz="4000" dirty="0"/>
              <a:t>At the base of each </a:t>
            </a:r>
            <a:r>
              <a:rPr lang="en-US" sz="4000" dirty="0" err="1"/>
              <a:t>ovuliferous</a:t>
            </a:r>
            <a:r>
              <a:rPr lang="en-US" sz="4000" dirty="0"/>
              <a:t> scale, lying on its upper surface, are two sessile ovules with their </a:t>
            </a:r>
            <a:r>
              <a:rPr lang="en-US" sz="4000" dirty="0" err="1"/>
              <a:t>micropyles</a:t>
            </a:r>
            <a:r>
              <a:rPr lang="en-US" sz="4000" dirty="0"/>
              <a:t> turned downwards towards the axis of the cone. </a:t>
            </a:r>
          </a:p>
          <a:p>
            <a:r>
              <a:rPr lang="en-US" sz="4000" dirty="0"/>
              <a:t>Each ovule consists of a central mass of tissue – the </a:t>
            </a:r>
            <a:r>
              <a:rPr lang="en-US" sz="4000" b="1" dirty="0" err="1"/>
              <a:t>nucellus</a:t>
            </a:r>
            <a:r>
              <a:rPr lang="en-US" sz="4000" b="1" dirty="0"/>
              <a:t> </a:t>
            </a:r>
            <a:r>
              <a:rPr lang="en-US" sz="4000" dirty="0"/>
              <a:t>or</a:t>
            </a:r>
            <a:r>
              <a:rPr lang="en-US" sz="4000" b="1" dirty="0"/>
              <a:t> </a:t>
            </a:r>
            <a:r>
              <a:rPr lang="en-US" sz="4000" b="1" dirty="0" err="1"/>
              <a:t>megasporangium</a:t>
            </a:r>
            <a:r>
              <a:rPr lang="en-US" sz="4000" dirty="0"/>
              <a:t> surrounded by a single </a:t>
            </a:r>
            <a:r>
              <a:rPr lang="en-US" sz="4000" b="1" dirty="0"/>
              <a:t>integument</a:t>
            </a:r>
            <a:r>
              <a:rPr lang="en-US" sz="4000" dirty="0"/>
              <a:t> made of three layers.</a:t>
            </a:r>
            <a:endParaRPr lang="en-GB" sz="4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296144"/>
          </a:xfrm>
        </p:spPr>
        <p:txBody>
          <a:bodyPr>
            <a:normAutofit fontScale="90000"/>
          </a:bodyPr>
          <a:lstStyle/>
          <a:p>
            <a:br>
              <a:rPr lang="en-GB" dirty="0"/>
            </a:br>
            <a:r>
              <a:rPr lang="en-GB" sz="4000" dirty="0"/>
              <a:t>FEMALE CONE Cont’d.</a:t>
            </a:r>
          </a:p>
        </p:txBody>
      </p:sp>
      <p:sp>
        <p:nvSpPr>
          <p:cNvPr id="3" name="Content Placeholder 2"/>
          <p:cNvSpPr>
            <a:spLocks noGrp="1"/>
          </p:cNvSpPr>
          <p:nvPr>
            <p:ph idx="1"/>
          </p:nvPr>
        </p:nvSpPr>
        <p:spPr>
          <a:xfrm>
            <a:off x="457200" y="1052736"/>
            <a:ext cx="8229600" cy="5616624"/>
          </a:xfrm>
        </p:spPr>
        <p:txBody>
          <a:bodyPr>
            <a:normAutofit/>
          </a:bodyPr>
          <a:lstStyle/>
          <a:p>
            <a:r>
              <a:rPr lang="en-US" sz="4000" dirty="0"/>
              <a:t>A </a:t>
            </a:r>
            <a:r>
              <a:rPr lang="en-US" sz="4000" b="1" dirty="0"/>
              <a:t>megaspore mother cell</a:t>
            </a:r>
            <a:r>
              <a:rPr lang="en-US" sz="4000" dirty="0"/>
              <a:t> soon becomes apparent within the </a:t>
            </a:r>
            <a:r>
              <a:rPr lang="en-US" sz="4000" dirty="0" err="1"/>
              <a:t>nucellus</a:t>
            </a:r>
            <a:r>
              <a:rPr lang="en-US" sz="4000" dirty="0"/>
              <a:t>. </a:t>
            </a:r>
          </a:p>
          <a:p>
            <a:r>
              <a:rPr lang="en-US" sz="4000" dirty="0"/>
              <a:t>It undergoes reduction division to produce </a:t>
            </a:r>
            <a:r>
              <a:rPr lang="en-US" sz="4000" b="1" dirty="0"/>
              <a:t>four megaspores</a:t>
            </a:r>
            <a:r>
              <a:rPr lang="en-US" sz="4000" dirty="0"/>
              <a:t> in a linear tetrad.</a:t>
            </a:r>
          </a:p>
          <a:p>
            <a:r>
              <a:rPr lang="en-US" sz="4000" dirty="0"/>
              <a:t>Only one megaspore is functional, the other three disintegrate.</a:t>
            </a:r>
            <a:endParaRPr lang="en-GB" sz="4000" dirty="0"/>
          </a:p>
          <a:p>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normAutofit fontScale="90000"/>
          </a:bodyPr>
          <a:lstStyle/>
          <a:p>
            <a:br>
              <a:rPr lang="en-GB" dirty="0"/>
            </a:br>
            <a:r>
              <a:rPr lang="en-GB" sz="4000" dirty="0"/>
              <a:t>MALE GAMETOPHYTE</a:t>
            </a:r>
          </a:p>
        </p:txBody>
      </p:sp>
      <p:sp>
        <p:nvSpPr>
          <p:cNvPr id="3" name="Content Placeholder 2"/>
          <p:cNvSpPr>
            <a:spLocks noGrp="1"/>
          </p:cNvSpPr>
          <p:nvPr>
            <p:ph idx="1"/>
          </p:nvPr>
        </p:nvSpPr>
        <p:spPr>
          <a:xfrm>
            <a:off x="457200" y="1412776"/>
            <a:ext cx="8229600" cy="4968552"/>
          </a:xfrm>
        </p:spPr>
        <p:txBody>
          <a:bodyPr>
            <a:normAutofit/>
          </a:bodyPr>
          <a:lstStyle/>
          <a:p>
            <a:r>
              <a:rPr lang="en-US" sz="4000" dirty="0"/>
              <a:t>The </a:t>
            </a:r>
            <a:r>
              <a:rPr lang="en-US" sz="4000" b="1" dirty="0"/>
              <a:t>microspore </a:t>
            </a:r>
            <a:r>
              <a:rPr lang="en-US" sz="4000" dirty="0"/>
              <a:t>or</a:t>
            </a:r>
            <a:r>
              <a:rPr lang="en-US" sz="4000" b="1" dirty="0"/>
              <a:t> pollen grain</a:t>
            </a:r>
            <a:r>
              <a:rPr lang="en-US" sz="4000" dirty="0"/>
              <a:t> begins to divide before it is set free from the </a:t>
            </a:r>
            <a:r>
              <a:rPr lang="en-US" sz="4000" b="1" dirty="0"/>
              <a:t>microsporangium </a:t>
            </a:r>
            <a:r>
              <a:rPr lang="en-US" sz="4000" dirty="0"/>
              <a:t>or</a:t>
            </a:r>
            <a:r>
              <a:rPr lang="en-US" sz="4000" b="1" dirty="0"/>
              <a:t> pollen sac</a:t>
            </a:r>
            <a:r>
              <a:rPr lang="en-US" sz="4000" dirty="0"/>
              <a:t>, and gives rise to the extremely reduced </a:t>
            </a:r>
            <a:r>
              <a:rPr lang="en-US" sz="4000" b="1" dirty="0"/>
              <a:t>male </a:t>
            </a:r>
            <a:r>
              <a:rPr lang="en-US" sz="4000" b="1" dirty="0" err="1"/>
              <a:t>prothallus</a:t>
            </a:r>
            <a:r>
              <a:rPr lang="en-US" sz="4000" dirty="0"/>
              <a:t> (</a:t>
            </a:r>
            <a:r>
              <a:rPr lang="en-US" sz="4000" b="1" dirty="0"/>
              <a:t>gametophyte</a:t>
            </a:r>
            <a:r>
              <a:rPr lang="en-US" sz="4000" dirty="0"/>
              <a:t>) within the microspore coat. </a:t>
            </a:r>
          </a:p>
          <a:p>
            <a:endParaRPr lang="en-GB"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AAC198-F2AF-4970-8C78-934C476BF488}"/>
              </a:ext>
            </a:extLst>
          </p:cNvPr>
          <p:cNvSpPr/>
          <p:nvPr/>
        </p:nvSpPr>
        <p:spPr>
          <a:xfrm>
            <a:off x="827584" y="836712"/>
            <a:ext cx="7416824" cy="4401205"/>
          </a:xfrm>
          <a:prstGeom prst="rect">
            <a:avLst/>
          </a:prstGeom>
        </p:spPr>
        <p:txBody>
          <a:bodyPr wrap="square">
            <a:spAutoFit/>
          </a:bodyPr>
          <a:lstStyle/>
          <a:p>
            <a:r>
              <a:rPr lang="en-US" sz="4000" dirty="0"/>
              <a:t>The male prothallus consists of </a:t>
            </a:r>
            <a:endParaRPr lang="en-GB" sz="4000" dirty="0"/>
          </a:p>
          <a:p>
            <a:pPr lvl="0">
              <a:buFont typeface="Wingdings" pitchFamily="2" charset="2"/>
              <a:buChar char="ü"/>
            </a:pPr>
            <a:r>
              <a:rPr lang="en-US" sz="4000" dirty="0"/>
              <a:t>2 or 3 cells (</a:t>
            </a:r>
            <a:r>
              <a:rPr lang="en-US" sz="4000" b="1" dirty="0"/>
              <a:t>prothallus cells</a:t>
            </a:r>
            <a:r>
              <a:rPr lang="en-US" sz="4000" dirty="0"/>
              <a:t>) at one end, which soon become disorganized</a:t>
            </a:r>
            <a:endParaRPr lang="en-GB" sz="4000" dirty="0"/>
          </a:p>
          <a:p>
            <a:pPr lvl="0">
              <a:buFont typeface="Wingdings" pitchFamily="2" charset="2"/>
              <a:buChar char="ü"/>
            </a:pPr>
            <a:r>
              <a:rPr lang="en-US" sz="4000" dirty="0"/>
              <a:t>an </a:t>
            </a:r>
            <a:r>
              <a:rPr lang="en-US" sz="4000" b="1" dirty="0" err="1"/>
              <a:t>antheridial</a:t>
            </a:r>
            <a:r>
              <a:rPr lang="en-US" sz="4000" b="1" dirty="0"/>
              <a:t> cell</a:t>
            </a:r>
            <a:r>
              <a:rPr lang="en-US" sz="4000" dirty="0"/>
              <a:t> which is the remaining large cell of the prothallus.</a:t>
            </a:r>
            <a:endParaRPr lang="en-GB" sz="4000" dirty="0"/>
          </a:p>
        </p:txBody>
      </p:sp>
    </p:spTree>
    <p:extLst>
      <p:ext uri="{BB962C8B-B14F-4D97-AF65-F5344CB8AC3E}">
        <p14:creationId xmlns:p14="http://schemas.microsoft.com/office/powerpoint/2010/main" val="7246870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br>
              <a:rPr lang="en-GB" dirty="0"/>
            </a:br>
            <a:r>
              <a:rPr lang="en-GB" sz="4000" dirty="0"/>
              <a:t>MALE GAMETOPHYTE Cont’d.</a:t>
            </a:r>
          </a:p>
        </p:txBody>
      </p:sp>
      <p:sp>
        <p:nvSpPr>
          <p:cNvPr id="3" name="Content Placeholder 2"/>
          <p:cNvSpPr>
            <a:spLocks noGrp="1"/>
          </p:cNvSpPr>
          <p:nvPr>
            <p:ph idx="1"/>
          </p:nvPr>
        </p:nvSpPr>
        <p:spPr>
          <a:xfrm>
            <a:off x="457200" y="1772816"/>
            <a:ext cx="8229600" cy="4353347"/>
          </a:xfrm>
        </p:spPr>
        <p:txBody>
          <a:bodyPr/>
          <a:lstStyle/>
          <a:p>
            <a:r>
              <a:rPr lang="en-US" sz="4000" dirty="0"/>
              <a:t>The </a:t>
            </a:r>
            <a:r>
              <a:rPr lang="en-US" sz="4000" dirty="0" err="1"/>
              <a:t>antheridial</a:t>
            </a:r>
            <a:r>
              <a:rPr lang="en-US" sz="4000" dirty="0"/>
              <a:t> cell divides and forms a </a:t>
            </a:r>
            <a:r>
              <a:rPr lang="en-US" sz="4000" b="1" dirty="0"/>
              <a:t>generative cell</a:t>
            </a:r>
            <a:r>
              <a:rPr lang="en-US" sz="4000" dirty="0"/>
              <a:t> and a </a:t>
            </a:r>
            <a:r>
              <a:rPr lang="en-US" sz="4000" b="1" dirty="0"/>
              <a:t>tube cell</a:t>
            </a:r>
            <a:r>
              <a:rPr lang="en-US" sz="4000" dirty="0"/>
              <a:t>.</a:t>
            </a:r>
          </a:p>
          <a:p>
            <a:r>
              <a:rPr lang="en-US" sz="4000" dirty="0"/>
              <a:t>The pollen grain sheds at this stage and subsequent changes take place after pollination.</a:t>
            </a:r>
            <a:endParaRPr lang="en-GB" sz="4000" dirty="0"/>
          </a:p>
          <a:p>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ycas revoluta">
            <a:extLst>
              <a:ext uri="{FF2B5EF4-FFF2-40B4-BE49-F238E27FC236}">
                <a16:creationId xmlns:a16="http://schemas.microsoft.com/office/drawing/2014/main" id="{84A13294-C146-4BEB-ADF1-2CD7D839C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764704"/>
            <a:ext cx="7560840" cy="518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9176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sz="4000" dirty="0"/>
              <a:t>FEMALE GAMETOPHYTE</a:t>
            </a:r>
          </a:p>
        </p:txBody>
      </p:sp>
      <p:sp>
        <p:nvSpPr>
          <p:cNvPr id="3" name="Content Placeholder 2"/>
          <p:cNvSpPr>
            <a:spLocks noGrp="1"/>
          </p:cNvSpPr>
          <p:nvPr>
            <p:ph idx="1"/>
          </p:nvPr>
        </p:nvSpPr>
        <p:spPr>
          <a:xfrm>
            <a:off x="457200" y="1417638"/>
            <a:ext cx="8229600" cy="4708525"/>
          </a:xfrm>
        </p:spPr>
        <p:txBody>
          <a:bodyPr>
            <a:noAutofit/>
          </a:bodyPr>
          <a:lstStyle/>
          <a:p>
            <a:r>
              <a:rPr lang="en-US" sz="4000" dirty="0"/>
              <a:t>The megaspore begins to divide after a period of rest, giving rise to the </a:t>
            </a:r>
            <a:r>
              <a:rPr lang="en-US" sz="4000" b="1" dirty="0"/>
              <a:t>female </a:t>
            </a:r>
            <a:r>
              <a:rPr lang="en-US" sz="4000" b="1" dirty="0" err="1"/>
              <a:t>prothallus</a:t>
            </a:r>
            <a:r>
              <a:rPr lang="en-US" sz="4000" dirty="0"/>
              <a:t> (</a:t>
            </a:r>
            <a:r>
              <a:rPr lang="en-US" sz="4000" b="1" dirty="0"/>
              <a:t>female gametophyte</a:t>
            </a:r>
            <a:r>
              <a:rPr lang="en-US" sz="4000" dirty="0"/>
              <a:t>) within the </a:t>
            </a:r>
            <a:r>
              <a:rPr lang="en-US" sz="4000" dirty="0" err="1"/>
              <a:t>nucellus</a:t>
            </a:r>
            <a:r>
              <a:rPr lang="en-US" sz="4000" dirty="0"/>
              <a:t>.</a:t>
            </a:r>
          </a:p>
          <a:p>
            <a:r>
              <a:rPr lang="en-US" sz="4000" dirty="0"/>
              <a:t>It digests a big portion of the nucellus and enlarges considerably.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rmAutofit fontScale="90000"/>
          </a:bodyPr>
          <a:lstStyle/>
          <a:p>
            <a:br>
              <a:rPr lang="en-GB" dirty="0"/>
            </a:br>
            <a:br>
              <a:rPr lang="en-GB" dirty="0"/>
            </a:br>
            <a:r>
              <a:rPr lang="en-GB" dirty="0"/>
              <a:t>FEMALE GAMETOPHYTE  Cont’d.</a:t>
            </a:r>
            <a:br>
              <a:rPr lang="en-GB" dirty="0"/>
            </a:br>
            <a:endParaRPr lang="en-GB" dirty="0"/>
          </a:p>
        </p:txBody>
      </p:sp>
      <p:sp>
        <p:nvSpPr>
          <p:cNvPr id="3" name="Content Placeholder 2"/>
          <p:cNvSpPr>
            <a:spLocks noGrp="1"/>
          </p:cNvSpPr>
          <p:nvPr>
            <p:ph idx="1"/>
          </p:nvPr>
        </p:nvSpPr>
        <p:spPr>
          <a:xfrm>
            <a:off x="457200" y="1340768"/>
            <a:ext cx="8229600" cy="4785395"/>
          </a:xfrm>
        </p:spPr>
        <p:txBody>
          <a:bodyPr>
            <a:noAutofit/>
          </a:bodyPr>
          <a:lstStyle/>
          <a:p>
            <a:r>
              <a:rPr lang="en-US" sz="4000" dirty="0"/>
              <a:t>Soon, it takes to free nuclear division, finally forming a solid mass of tissue – the </a:t>
            </a:r>
            <a:r>
              <a:rPr lang="en-US" sz="4000" b="1" dirty="0"/>
              <a:t>female gametophyte</a:t>
            </a:r>
            <a:r>
              <a:rPr lang="en-US" sz="4000" dirty="0"/>
              <a:t> (otherwise called the </a:t>
            </a:r>
            <a:r>
              <a:rPr lang="en-US" sz="4000" b="1" dirty="0"/>
              <a:t>endosperm</a:t>
            </a:r>
            <a:r>
              <a:rPr lang="en-US" sz="4000" dirty="0"/>
              <a:t>). </a:t>
            </a:r>
          </a:p>
          <a:p>
            <a:r>
              <a:rPr lang="en-US" sz="4000" dirty="0"/>
              <a:t>It is completely </a:t>
            </a:r>
            <a:r>
              <a:rPr lang="en-US" sz="4000" b="1" dirty="0" err="1"/>
              <a:t>endosporous</a:t>
            </a:r>
            <a:r>
              <a:rPr lang="en-US" sz="4000" b="1" dirty="0"/>
              <a:t> </a:t>
            </a:r>
            <a:r>
              <a:rPr lang="en-US" sz="4000" dirty="0" err="1"/>
              <a:t>ie</a:t>
            </a:r>
            <a:r>
              <a:rPr lang="en-US" sz="4000" dirty="0"/>
              <a:t>. it remains permanently enclosed within the nucellus.</a:t>
            </a:r>
            <a:endParaRPr lang="en-GB" sz="4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2A6482-A9AC-4E4E-9E55-A65919AFBF7F}"/>
              </a:ext>
            </a:extLst>
          </p:cNvPr>
          <p:cNvSpPr/>
          <p:nvPr/>
        </p:nvSpPr>
        <p:spPr>
          <a:xfrm>
            <a:off x="539552" y="476672"/>
            <a:ext cx="8280920" cy="6247864"/>
          </a:xfrm>
          <a:prstGeom prst="rect">
            <a:avLst/>
          </a:prstGeom>
        </p:spPr>
        <p:txBody>
          <a:bodyPr wrap="square">
            <a:spAutoFit/>
          </a:bodyPr>
          <a:lstStyle/>
          <a:p>
            <a:pPr marL="571500" indent="-571500">
              <a:buFont typeface="Arial" panose="020B0604020202020204" pitchFamily="34" charset="0"/>
              <a:buChar char="•"/>
            </a:pPr>
            <a:r>
              <a:rPr lang="en-US" sz="4000" dirty="0"/>
              <a:t>It is completely </a:t>
            </a:r>
            <a:r>
              <a:rPr lang="en-US" sz="4000" b="1" dirty="0" err="1"/>
              <a:t>endosporous</a:t>
            </a:r>
            <a:r>
              <a:rPr lang="en-US" sz="4000" b="1" dirty="0"/>
              <a:t> </a:t>
            </a:r>
            <a:r>
              <a:rPr lang="en-US" sz="4000" dirty="0" err="1"/>
              <a:t>ie</a:t>
            </a:r>
            <a:r>
              <a:rPr lang="en-US" sz="4000" dirty="0"/>
              <a:t>. it remains permanently enclosed within the nucellus.</a:t>
            </a:r>
            <a:endParaRPr lang="en-GB" sz="4000" dirty="0"/>
          </a:p>
          <a:p>
            <a:pPr marL="571500" indent="-571500">
              <a:buFont typeface="Arial" panose="020B0604020202020204" pitchFamily="34" charset="0"/>
              <a:buChar char="•"/>
            </a:pPr>
            <a:r>
              <a:rPr lang="en-US" sz="4000" dirty="0"/>
              <a:t>The endosperm grows quickly after fertilization, invades the nucellus and surrounds the embryo in the seed. </a:t>
            </a:r>
          </a:p>
          <a:p>
            <a:pPr marL="571500" indent="-571500">
              <a:buFont typeface="Arial" panose="020B0604020202020204" pitchFamily="34" charset="0"/>
              <a:buChar char="•"/>
            </a:pPr>
            <a:r>
              <a:rPr lang="en-US" sz="4000" dirty="0"/>
              <a:t>At the micropylar end of the prothallus, lying embedded in it, develop 2 to 5 archegonia.</a:t>
            </a:r>
            <a:endParaRPr lang="en-GB" sz="4000" dirty="0"/>
          </a:p>
        </p:txBody>
      </p:sp>
    </p:spTree>
    <p:extLst>
      <p:ext uri="{BB962C8B-B14F-4D97-AF65-F5344CB8AC3E}">
        <p14:creationId xmlns:p14="http://schemas.microsoft.com/office/powerpoint/2010/main" val="2344779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16"/>
            <a:ext cx="8229600" cy="1224136"/>
          </a:xfrm>
        </p:spPr>
        <p:txBody>
          <a:bodyPr>
            <a:normAutofit fontScale="90000"/>
          </a:bodyPr>
          <a:lstStyle/>
          <a:p>
            <a:br>
              <a:rPr lang="en-GB" dirty="0"/>
            </a:br>
            <a:r>
              <a:rPr lang="en-GB" dirty="0"/>
              <a:t>FEMALE GAMETOPHYTE Cont’d.</a:t>
            </a:r>
          </a:p>
        </p:txBody>
      </p:sp>
      <p:sp>
        <p:nvSpPr>
          <p:cNvPr id="3" name="Content Placeholder 2"/>
          <p:cNvSpPr>
            <a:spLocks noGrp="1"/>
          </p:cNvSpPr>
          <p:nvPr>
            <p:ph idx="1"/>
          </p:nvPr>
        </p:nvSpPr>
        <p:spPr>
          <a:xfrm>
            <a:off x="457200" y="908720"/>
            <a:ext cx="8229600" cy="5616624"/>
          </a:xfrm>
        </p:spPr>
        <p:txBody>
          <a:bodyPr>
            <a:normAutofit/>
          </a:bodyPr>
          <a:lstStyle/>
          <a:p>
            <a:r>
              <a:rPr lang="en-US" sz="3600" dirty="0"/>
              <a:t>These are very small.</a:t>
            </a:r>
          </a:p>
          <a:p>
            <a:r>
              <a:rPr lang="en-US" sz="3600" dirty="0"/>
              <a:t>Each archegonium consists of a swollen venter and a short neck. </a:t>
            </a:r>
          </a:p>
          <a:p>
            <a:r>
              <a:rPr lang="en-US" sz="3600" dirty="0"/>
              <a:t>The </a:t>
            </a:r>
            <a:r>
              <a:rPr lang="en-US" sz="3600" dirty="0" err="1"/>
              <a:t>venter</a:t>
            </a:r>
            <a:r>
              <a:rPr lang="en-US" sz="3600" dirty="0"/>
              <a:t> encloses a large </a:t>
            </a:r>
            <a:r>
              <a:rPr lang="en-US" sz="3600" b="1" dirty="0"/>
              <a:t>egg-cell</a:t>
            </a:r>
            <a:r>
              <a:rPr lang="en-US" sz="3600" dirty="0"/>
              <a:t> (almost filling the cavity) with a distinct </a:t>
            </a:r>
            <a:r>
              <a:rPr lang="en-US" sz="3600" b="1" dirty="0"/>
              <a:t>egg-nucleus</a:t>
            </a:r>
            <a:r>
              <a:rPr lang="en-US" sz="3600" dirty="0"/>
              <a:t> in it. </a:t>
            </a:r>
          </a:p>
          <a:p>
            <a:r>
              <a:rPr lang="en-US" sz="3600" dirty="0"/>
              <a:t>The archegonia mature slowly and become ready for fertilization only in the following year.</a:t>
            </a:r>
            <a:endParaRPr lang="en-GB" sz="3600" dirty="0"/>
          </a:p>
          <a:p>
            <a:endParaRPr lang="en-GB"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448"/>
            <a:ext cx="8229600" cy="1584176"/>
          </a:xfrm>
        </p:spPr>
        <p:txBody>
          <a:bodyPr>
            <a:normAutofit/>
          </a:bodyPr>
          <a:lstStyle/>
          <a:p>
            <a:br>
              <a:rPr lang="en-GB" dirty="0"/>
            </a:br>
            <a:r>
              <a:rPr lang="en-GB" dirty="0"/>
              <a:t>POLLINATION</a:t>
            </a:r>
          </a:p>
        </p:txBody>
      </p:sp>
      <p:sp>
        <p:nvSpPr>
          <p:cNvPr id="3" name="Content Placeholder 2"/>
          <p:cNvSpPr>
            <a:spLocks noGrp="1"/>
          </p:cNvSpPr>
          <p:nvPr>
            <p:ph idx="1"/>
          </p:nvPr>
        </p:nvSpPr>
        <p:spPr>
          <a:xfrm>
            <a:off x="457200" y="980728"/>
            <a:ext cx="8229600" cy="5688632"/>
          </a:xfrm>
        </p:spPr>
        <p:txBody>
          <a:bodyPr>
            <a:noAutofit/>
          </a:bodyPr>
          <a:lstStyle/>
          <a:p>
            <a:r>
              <a:rPr lang="en-US" sz="3600" dirty="0"/>
              <a:t>Pollination takes place through the agency of the wind.</a:t>
            </a:r>
          </a:p>
          <a:p>
            <a:r>
              <a:rPr lang="en-US" sz="3600" dirty="0"/>
              <a:t>Soon after the female cone emerges from the bud, the pollen sacs burst and the winged pollen grains are blown about by the wind like a yellow cloud of dust. </a:t>
            </a:r>
          </a:p>
          <a:p>
            <a:r>
              <a:rPr lang="en-US" sz="3600" dirty="0"/>
              <a:t>Some of them happen to fall on the young female cone. </a:t>
            </a:r>
          </a:p>
          <a:p>
            <a:r>
              <a:rPr lang="en-US" sz="3600" dirty="0"/>
              <a:t>A huge quantity is wasted, however. </a:t>
            </a:r>
            <a:endParaRPr lang="en-GB" sz="3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fontScale="90000"/>
          </a:bodyPr>
          <a:lstStyle/>
          <a:p>
            <a:br>
              <a:rPr lang="en-GB" dirty="0"/>
            </a:br>
            <a:r>
              <a:rPr lang="en-GB" dirty="0"/>
              <a:t>POLLINATION  Cont’d.</a:t>
            </a:r>
          </a:p>
        </p:txBody>
      </p:sp>
      <p:sp>
        <p:nvSpPr>
          <p:cNvPr id="3" name="Content Placeholder 2"/>
          <p:cNvSpPr>
            <a:spLocks noGrp="1"/>
          </p:cNvSpPr>
          <p:nvPr>
            <p:ph idx="1"/>
          </p:nvPr>
        </p:nvSpPr>
        <p:spPr>
          <a:xfrm>
            <a:off x="457200" y="1340768"/>
            <a:ext cx="8229600" cy="5517232"/>
          </a:xfrm>
        </p:spPr>
        <p:txBody>
          <a:bodyPr>
            <a:noAutofit/>
          </a:bodyPr>
          <a:lstStyle/>
          <a:p>
            <a:r>
              <a:rPr lang="en-US" sz="3600" dirty="0"/>
              <a:t>The pollen grains pass between the two slightly opened scales and are deposited at their base. </a:t>
            </a:r>
          </a:p>
          <a:p>
            <a:r>
              <a:rPr lang="en-US" sz="3600" dirty="0"/>
              <a:t>A quantity of mucilage is secreted at the </a:t>
            </a:r>
            <a:r>
              <a:rPr lang="en-US" sz="3600" dirty="0" err="1"/>
              <a:t>micropyle</a:t>
            </a:r>
            <a:r>
              <a:rPr lang="en-US" sz="3600" dirty="0"/>
              <a:t>, in which the microspores get entangled.</a:t>
            </a:r>
          </a:p>
          <a:p>
            <a:r>
              <a:rPr lang="en-US" sz="3600" dirty="0"/>
              <a:t>After pollination, the scales close up and so does the wide, gaping </a:t>
            </a:r>
            <a:r>
              <a:rPr lang="en-US" sz="3600" dirty="0" err="1"/>
              <a:t>micropyle</a:t>
            </a:r>
            <a:r>
              <a:rPr lang="en-US" sz="3600" dirty="0"/>
              <a:t>.</a:t>
            </a:r>
            <a:endParaRPr lang="en-GB" sz="36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sz="4000" dirty="0"/>
              <a:t>POLLINATION Cont’d.</a:t>
            </a:r>
          </a:p>
        </p:txBody>
      </p:sp>
      <p:sp>
        <p:nvSpPr>
          <p:cNvPr id="3" name="Content Placeholder 2"/>
          <p:cNvSpPr>
            <a:spLocks noGrp="1"/>
          </p:cNvSpPr>
          <p:nvPr>
            <p:ph idx="1"/>
          </p:nvPr>
        </p:nvSpPr>
        <p:spPr/>
        <p:txBody>
          <a:bodyPr>
            <a:normAutofit/>
          </a:bodyPr>
          <a:lstStyle/>
          <a:p>
            <a:r>
              <a:rPr lang="en-US" sz="4000" dirty="0"/>
              <a:t>The mucilage is drawn in by the </a:t>
            </a:r>
            <a:r>
              <a:rPr lang="en-US" sz="4000" dirty="0" err="1"/>
              <a:t>nucellus</a:t>
            </a:r>
            <a:r>
              <a:rPr lang="en-US" sz="4000" dirty="0"/>
              <a:t> together with the microspores</a:t>
            </a:r>
          </a:p>
          <a:p>
            <a:r>
              <a:rPr lang="en-US" sz="4000" dirty="0"/>
              <a:t>The microspores then lodge somewhere at the apex of the </a:t>
            </a:r>
            <a:r>
              <a:rPr lang="en-US" sz="4000" dirty="0" err="1"/>
              <a:t>nucellus</a:t>
            </a:r>
            <a:r>
              <a:rPr lang="en-US" sz="4000" dirty="0"/>
              <a:t> for about a year.</a:t>
            </a:r>
          </a:p>
          <a:p>
            <a:endParaRPr lang="en-GB"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6239AE-7944-470B-945E-09467FD63F89}"/>
              </a:ext>
            </a:extLst>
          </p:cNvPr>
          <p:cNvSpPr/>
          <p:nvPr/>
        </p:nvSpPr>
        <p:spPr>
          <a:xfrm>
            <a:off x="611560" y="476672"/>
            <a:ext cx="7992888" cy="3170099"/>
          </a:xfrm>
          <a:prstGeom prst="rect">
            <a:avLst/>
          </a:prstGeom>
        </p:spPr>
        <p:txBody>
          <a:bodyPr wrap="square">
            <a:spAutoFit/>
          </a:bodyPr>
          <a:lstStyle/>
          <a:p>
            <a:pPr marL="571500" indent="-571500">
              <a:buFont typeface="Arial" panose="020B0604020202020204" pitchFamily="34" charset="0"/>
              <a:buChar char="•"/>
            </a:pPr>
            <a:r>
              <a:rPr lang="en-US" sz="4000" dirty="0"/>
              <a:t>Fertilization takes place in the following year at about the same time; the cone develops fully when the archegonia mature, in the third year.</a:t>
            </a:r>
            <a:endParaRPr lang="en-GB" sz="4000" dirty="0"/>
          </a:p>
        </p:txBody>
      </p:sp>
    </p:spTree>
    <p:extLst>
      <p:ext uri="{BB962C8B-B14F-4D97-AF65-F5344CB8AC3E}">
        <p14:creationId xmlns:p14="http://schemas.microsoft.com/office/powerpoint/2010/main" val="3119508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sz="4000" dirty="0"/>
              <a:t>FERTILIZATION</a:t>
            </a:r>
          </a:p>
        </p:txBody>
      </p:sp>
      <p:sp>
        <p:nvSpPr>
          <p:cNvPr id="3" name="Content Placeholder 2"/>
          <p:cNvSpPr>
            <a:spLocks noGrp="1"/>
          </p:cNvSpPr>
          <p:nvPr>
            <p:ph idx="1"/>
          </p:nvPr>
        </p:nvSpPr>
        <p:spPr/>
        <p:txBody>
          <a:bodyPr>
            <a:noAutofit/>
          </a:bodyPr>
          <a:lstStyle/>
          <a:p>
            <a:r>
              <a:rPr lang="en-US" sz="3600" dirty="0"/>
              <a:t>The outer coat (</a:t>
            </a:r>
            <a:r>
              <a:rPr lang="en-US" sz="3600" b="1" dirty="0" err="1"/>
              <a:t>exine</a:t>
            </a:r>
            <a:r>
              <a:rPr lang="en-US" sz="3600" dirty="0"/>
              <a:t>) of the pollen grain bursts and the inner coat (</a:t>
            </a:r>
            <a:r>
              <a:rPr lang="en-US" sz="3600" b="1" dirty="0" err="1"/>
              <a:t>intine</a:t>
            </a:r>
            <a:r>
              <a:rPr lang="en-US" sz="3600" dirty="0"/>
              <a:t>) grows out into a slender tube, </a:t>
            </a:r>
            <a:r>
              <a:rPr lang="en-US" sz="3600" dirty="0" err="1"/>
              <a:t>ie</a:t>
            </a:r>
            <a:r>
              <a:rPr lang="en-US" sz="3600" dirty="0"/>
              <a:t>. </a:t>
            </a:r>
            <a:r>
              <a:rPr lang="en-US" sz="3600" b="1" dirty="0"/>
              <a:t>the pollen tube</a:t>
            </a:r>
            <a:r>
              <a:rPr lang="en-US" sz="3600" dirty="0"/>
              <a:t>.</a:t>
            </a:r>
          </a:p>
          <a:p>
            <a:r>
              <a:rPr lang="en-US" sz="3600" dirty="0"/>
              <a:t>This pushes forward through the nucellus and finally reaches the neck of the archegonium.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15CB9B-17A1-4E1D-8324-A6F02204E197}"/>
              </a:ext>
            </a:extLst>
          </p:cNvPr>
          <p:cNvSpPr/>
          <p:nvPr/>
        </p:nvSpPr>
        <p:spPr>
          <a:xfrm>
            <a:off x="971600" y="548681"/>
            <a:ext cx="7416824" cy="3785652"/>
          </a:xfrm>
          <a:prstGeom prst="rect">
            <a:avLst/>
          </a:prstGeom>
        </p:spPr>
        <p:txBody>
          <a:bodyPr wrap="square">
            <a:spAutoFit/>
          </a:bodyPr>
          <a:lstStyle/>
          <a:p>
            <a:pPr marL="571500" indent="-571500">
              <a:buFont typeface="Arial" panose="020B0604020202020204" pitchFamily="34" charset="0"/>
              <a:buChar char="•"/>
            </a:pPr>
            <a:r>
              <a:rPr lang="en-US" sz="4000" dirty="0"/>
              <a:t>The pollen tube is characteristic of all gymnosperms and angiosperms.</a:t>
            </a:r>
          </a:p>
          <a:p>
            <a:pPr marL="571500" indent="-571500">
              <a:buFont typeface="Arial" panose="020B0604020202020204" pitchFamily="34" charset="0"/>
              <a:buChar char="•"/>
            </a:pPr>
            <a:r>
              <a:rPr lang="en-US" sz="4000" dirty="0"/>
              <a:t>The pollen tube nucleus passes into the pollen tube. </a:t>
            </a:r>
          </a:p>
          <a:p>
            <a:r>
              <a:rPr lang="en-US" sz="4000" dirty="0"/>
              <a:t> </a:t>
            </a:r>
          </a:p>
        </p:txBody>
      </p:sp>
    </p:spTree>
    <p:extLst>
      <p:ext uri="{BB962C8B-B14F-4D97-AF65-F5344CB8AC3E}">
        <p14:creationId xmlns:p14="http://schemas.microsoft.com/office/powerpoint/2010/main" val="367525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C545B7D-40B1-4CD2-AD28-0CE9193B5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68" y="404665"/>
            <a:ext cx="7268308"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7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dirty="0"/>
              <a:t>FERTILIZATION  Cont’d.</a:t>
            </a:r>
          </a:p>
        </p:txBody>
      </p:sp>
      <p:sp>
        <p:nvSpPr>
          <p:cNvPr id="3" name="Content Placeholder 2"/>
          <p:cNvSpPr>
            <a:spLocks noGrp="1"/>
          </p:cNvSpPr>
          <p:nvPr>
            <p:ph idx="1"/>
          </p:nvPr>
        </p:nvSpPr>
        <p:spPr>
          <a:xfrm>
            <a:off x="457200" y="1600200"/>
            <a:ext cx="8229600" cy="5257800"/>
          </a:xfrm>
        </p:spPr>
        <p:txBody>
          <a:bodyPr>
            <a:normAutofit/>
          </a:bodyPr>
          <a:lstStyle/>
          <a:p>
            <a:r>
              <a:rPr lang="en-US" sz="4000" dirty="0"/>
              <a:t>The generative cell divides and forms a </a:t>
            </a:r>
            <a:r>
              <a:rPr lang="en-US" sz="4000" b="1" dirty="0"/>
              <a:t>stalk cell</a:t>
            </a:r>
            <a:r>
              <a:rPr lang="en-US" sz="4000" dirty="0"/>
              <a:t> and a </a:t>
            </a:r>
            <a:r>
              <a:rPr lang="en-US" sz="4000" b="1" dirty="0"/>
              <a:t>body cell.</a:t>
            </a:r>
          </a:p>
          <a:p>
            <a:r>
              <a:rPr lang="en-US" sz="4000" dirty="0"/>
              <a:t>Both of these cells migrate into the pollen tube. </a:t>
            </a:r>
          </a:p>
          <a:p>
            <a:r>
              <a:rPr lang="en-US" sz="4000" dirty="0"/>
              <a:t>The stalk cell is sterile while the body cell divides and produces two male gametes.</a:t>
            </a:r>
          </a:p>
          <a:p>
            <a:pPr>
              <a:buNone/>
            </a:pPr>
            <a:endParaRPr lang="en-GB" sz="4000" dirty="0"/>
          </a:p>
          <a:p>
            <a:endParaRPr lang="en-GB"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br>
              <a:rPr lang="en-GB" dirty="0"/>
            </a:br>
            <a:r>
              <a:rPr lang="en-GB" dirty="0"/>
              <a:t>FERTILIZATION  Cont’d.</a:t>
            </a:r>
          </a:p>
        </p:txBody>
      </p:sp>
      <p:sp>
        <p:nvSpPr>
          <p:cNvPr id="3" name="Content Placeholder 2"/>
          <p:cNvSpPr>
            <a:spLocks noGrp="1"/>
          </p:cNvSpPr>
          <p:nvPr>
            <p:ph idx="1"/>
          </p:nvPr>
        </p:nvSpPr>
        <p:spPr/>
        <p:txBody>
          <a:bodyPr>
            <a:normAutofit/>
          </a:bodyPr>
          <a:lstStyle/>
          <a:p>
            <a:r>
              <a:rPr lang="en-US" sz="4000" dirty="0"/>
              <a:t>The male gametes are not ciliate as in cycads.</a:t>
            </a:r>
          </a:p>
          <a:p>
            <a:r>
              <a:rPr lang="en-US" sz="4000" dirty="0"/>
              <a:t>The pollen tube bursts at the apex and the two male gametes are liberated.</a:t>
            </a:r>
          </a:p>
          <a:p>
            <a:endParaRPr lang="en-GB"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A6C0D6-A417-4D23-91F3-217784BB86FB}"/>
              </a:ext>
            </a:extLst>
          </p:cNvPr>
          <p:cNvSpPr/>
          <p:nvPr/>
        </p:nvSpPr>
        <p:spPr>
          <a:xfrm>
            <a:off x="872716" y="1556792"/>
            <a:ext cx="7398568" cy="4401205"/>
          </a:xfrm>
          <a:prstGeom prst="rect">
            <a:avLst/>
          </a:prstGeom>
        </p:spPr>
        <p:txBody>
          <a:bodyPr wrap="square">
            <a:spAutoFit/>
          </a:bodyPr>
          <a:lstStyle/>
          <a:p>
            <a:pPr marL="571500" indent="-571500">
              <a:buFont typeface="Arial" panose="020B0604020202020204" pitchFamily="34" charset="0"/>
              <a:buChar char="•"/>
            </a:pPr>
            <a:r>
              <a:rPr lang="en-US" sz="4000" dirty="0"/>
              <a:t>The nucleus of the functioning male gamete slips out of the cytoplasm and passes on to the egg-nucleus. </a:t>
            </a:r>
          </a:p>
          <a:p>
            <a:pPr marL="571500" indent="-571500">
              <a:buFont typeface="Arial" panose="020B0604020202020204" pitchFamily="34" charset="0"/>
              <a:buChar char="•"/>
            </a:pPr>
            <a:r>
              <a:rPr lang="en-US" sz="4000" dirty="0"/>
              <a:t>The other male gamete, the stalk cell and the tube nucleus become disorganized.</a:t>
            </a:r>
            <a:endParaRPr lang="en-GB" sz="4000" dirty="0"/>
          </a:p>
        </p:txBody>
      </p:sp>
    </p:spTree>
    <p:extLst>
      <p:ext uri="{BB962C8B-B14F-4D97-AF65-F5344CB8AC3E}">
        <p14:creationId xmlns:p14="http://schemas.microsoft.com/office/powerpoint/2010/main" val="18504179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84785"/>
          </a:xfrm>
        </p:spPr>
        <p:txBody>
          <a:bodyPr>
            <a:normAutofit/>
          </a:bodyPr>
          <a:lstStyle/>
          <a:p>
            <a:br>
              <a:rPr lang="en-GB" dirty="0"/>
            </a:br>
            <a:r>
              <a:rPr lang="en-GB" sz="4000" dirty="0"/>
              <a:t>SEED</a:t>
            </a:r>
          </a:p>
        </p:txBody>
      </p:sp>
      <p:sp>
        <p:nvSpPr>
          <p:cNvPr id="3" name="Content Placeholder 2"/>
          <p:cNvSpPr>
            <a:spLocks noGrp="1"/>
          </p:cNvSpPr>
          <p:nvPr>
            <p:ph idx="1"/>
          </p:nvPr>
        </p:nvSpPr>
        <p:spPr>
          <a:xfrm>
            <a:off x="457200" y="1340768"/>
            <a:ext cx="8229600" cy="5400600"/>
          </a:xfrm>
        </p:spPr>
        <p:txBody>
          <a:bodyPr>
            <a:normAutofit fontScale="92500" lnSpcReduction="10000"/>
          </a:bodyPr>
          <a:lstStyle/>
          <a:p>
            <a:r>
              <a:rPr lang="en-US" sz="4300" dirty="0"/>
              <a:t>After fertilization the ovules develop into seeds and the whole female flower turns into a dry, brown, woody cone. </a:t>
            </a:r>
          </a:p>
          <a:p>
            <a:r>
              <a:rPr lang="en-US" sz="4300" dirty="0"/>
              <a:t>The seed is </a:t>
            </a:r>
            <a:r>
              <a:rPr lang="en-US" sz="4300" b="1" dirty="0" err="1"/>
              <a:t>albuminous</a:t>
            </a:r>
            <a:r>
              <a:rPr lang="en-US" sz="4300" dirty="0"/>
              <a:t> in all gymnosperms. </a:t>
            </a:r>
          </a:p>
          <a:p>
            <a:r>
              <a:rPr lang="en-US" sz="4300" dirty="0"/>
              <a:t>The seed coat is provided with a membranous wing which is formed from the </a:t>
            </a:r>
            <a:r>
              <a:rPr lang="en-US" sz="4300" dirty="0" err="1"/>
              <a:t>ovuliferous</a:t>
            </a:r>
            <a:r>
              <a:rPr lang="en-US" sz="4300" dirty="0"/>
              <a:t> scale.</a:t>
            </a:r>
          </a:p>
          <a:p>
            <a:pPr>
              <a:buNone/>
            </a:pPr>
            <a:endParaRPr lang="en-GB"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7C248F-DD9E-4261-BFB1-C4B53419CC63}"/>
              </a:ext>
            </a:extLst>
          </p:cNvPr>
          <p:cNvSpPr/>
          <p:nvPr/>
        </p:nvSpPr>
        <p:spPr>
          <a:xfrm>
            <a:off x="755576" y="476672"/>
            <a:ext cx="7776864" cy="5570756"/>
          </a:xfrm>
          <a:prstGeom prst="rect">
            <a:avLst/>
          </a:prstGeom>
        </p:spPr>
        <p:txBody>
          <a:bodyPr wrap="square">
            <a:spAutoFit/>
          </a:bodyPr>
          <a:lstStyle/>
          <a:p>
            <a:pPr marL="285750" indent="-285750">
              <a:buFont typeface="Arial" panose="020B0604020202020204" pitchFamily="34" charset="0"/>
              <a:buChar char="•"/>
            </a:pPr>
            <a:r>
              <a:rPr lang="en-US" sz="4000" dirty="0"/>
              <a:t>The seed coat (i</a:t>
            </a:r>
            <a:r>
              <a:rPr lang="en-US" sz="4000" b="1" dirty="0"/>
              <a:t>ntegument</a:t>
            </a:r>
            <a:r>
              <a:rPr lang="en-US" sz="4000" dirty="0"/>
              <a:t>) has three layers – the inner and outer being thin, and the middle stony. </a:t>
            </a:r>
          </a:p>
          <a:p>
            <a:pPr marL="571500" indent="-571500">
              <a:buFont typeface="Arial" panose="020B0604020202020204" pitchFamily="34" charset="0"/>
              <a:buChar char="•"/>
            </a:pPr>
            <a:r>
              <a:rPr lang="en-US" sz="4000" dirty="0"/>
              <a:t>The fully developed embryo of the seed consists of an axis with a hypocotyl, radicle and a tiny plumule with many cotyledons surrounding it.</a:t>
            </a:r>
          </a:p>
          <a:p>
            <a:pPr marL="285750" indent="-285750">
              <a:buFont typeface="Arial" panose="020B0604020202020204" pitchFamily="34" charset="0"/>
              <a:buChar char="•"/>
            </a:pPr>
            <a:endParaRPr lang="en-US" sz="3600" dirty="0"/>
          </a:p>
        </p:txBody>
      </p:sp>
    </p:spTree>
    <p:extLst>
      <p:ext uri="{BB962C8B-B14F-4D97-AF65-F5344CB8AC3E}">
        <p14:creationId xmlns:p14="http://schemas.microsoft.com/office/powerpoint/2010/main" val="22066326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GB" dirty="0"/>
              <a:t>SEED  Cont’d.</a:t>
            </a:r>
          </a:p>
        </p:txBody>
      </p:sp>
      <p:sp>
        <p:nvSpPr>
          <p:cNvPr id="3" name="Content Placeholder 2"/>
          <p:cNvSpPr>
            <a:spLocks noGrp="1"/>
          </p:cNvSpPr>
          <p:nvPr>
            <p:ph idx="1"/>
          </p:nvPr>
        </p:nvSpPr>
        <p:spPr/>
        <p:txBody>
          <a:bodyPr>
            <a:normAutofit/>
          </a:bodyPr>
          <a:lstStyle/>
          <a:p>
            <a:r>
              <a:rPr lang="en-US" sz="4000" dirty="0"/>
              <a:t>The cotyledons are pushed upwards during germination. </a:t>
            </a:r>
          </a:p>
          <a:p>
            <a:r>
              <a:rPr lang="en-US" sz="4000" dirty="0"/>
              <a:t>The cotyledons turn green; germination is </a:t>
            </a:r>
            <a:r>
              <a:rPr lang="en-US" sz="4000" b="1" dirty="0" err="1"/>
              <a:t>epigeal</a:t>
            </a:r>
            <a:r>
              <a:rPr lang="en-US" sz="4000" dirty="0"/>
              <a:t>.</a:t>
            </a:r>
          </a:p>
          <a:p>
            <a:r>
              <a:rPr lang="en-US" sz="4000" dirty="0"/>
              <a:t>The </a:t>
            </a:r>
            <a:r>
              <a:rPr lang="en-US" sz="4000" dirty="0" err="1"/>
              <a:t>radicle</a:t>
            </a:r>
            <a:r>
              <a:rPr lang="en-US" sz="4000" dirty="0"/>
              <a:t> grows downwards into a distinct </a:t>
            </a:r>
            <a:r>
              <a:rPr lang="en-US" sz="4000" b="1" dirty="0"/>
              <a:t>tap root</a:t>
            </a:r>
            <a:r>
              <a:rPr lang="en-US" sz="4000" dirty="0"/>
              <a:t>. </a:t>
            </a:r>
            <a:endParaRPr lang="en-GB" sz="4000" dirty="0"/>
          </a:p>
          <a:p>
            <a:endParaRPr lang="en-GB"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836712"/>
            <a:ext cx="8147248" cy="580926"/>
          </a:xfrm>
        </p:spPr>
        <p:txBody>
          <a:bodyPr>
            <a:normAutofit fontScale="90000"/>
          </a:bodyPr>
          <a:lstStyle/>
          <a:p>
            <a:br>
              <a:rPr lang="en-GB" dirty="0"/>
            </a:br>
            <a:r>
              <a:rPr lang="en-GB" dirty="0"/>
              <a:t>SUBDIVISION </a:t>
            </a:r>
            <a:r>
              <a:rPr lang="en-GB" dirty="0" err="1"/>
              <a:t>ANGIOSPERMA</a:t>
            </a:r>
            <a:br>
              <a:rPr lang="en-GB" dirty="0"/>
            </a:br>
            <a:r>
              <a:rPr lang="en-GB" dirty="0"/>
              <a:t>The Angiosperms</a:t>
            </a:r>
          </a:p>
        </p:txBody>
      </p:sp>
      <p:sp>
        <p:nvSpPr>
          <p:cNvPr id="3" name="Content Placeholder 2"/>
          <p:cNvSpPr>
            <a:spLocks noGrp="1"/>
          </p:cNvSpPr>
          <p:nvPr>
            <p:ph idx="1"/>
          </p:nvPr>
        </p:nvSpPr>
        <p:spPr>
          <a:xfrm>
            <a:off x="457200" y="1417638"/>
            <a:ext cx="8229600" cy="5440362"/>
          </a:xfrm>
        </p:spPr>
        <p:txBody>
          <a:bodyPr>
            <a:normAutofit lnSpcReduction="10000"/>
          </a:bodyPr>
          <a:lstStyle/>
          <a:p>
            <a:endParaRPr lang="en-US" sz="3600" dirty="0"/>
          </a:p>
          <a:p>
            <a:r>
              <a:rPr lang="en-US" sz="4000" dirty="0"/>
              <a:t>The second great group of seed-producing plants, the angiosperms - commonly known as flowering plants – is both the largest group in number of genera, species and individuals and the most recent to develop on the earth (its origins being the Cretaceous).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74638"/>
            <a:ext cx="7571184" cy="346050"/>
          </a:xfrm>
        </p:spPr>
        <p:txBody>
          <a:bodyPr>
            <a:normAutofit fontScale="90000"/>
          </a:bodyPr>
          <a:lstStyle/>
          <a:p>
            <a:br>
              <a:rPr lang="en-GB" sz="4000" dirty="0"/>
            </a:br>
            <a:r>
              <a:rPr lang="en-GB" sz="4000" dirty="0"/>
              <a:t>ANGIOSPERMS</a:t>
            </a:r>
            <a:r>
              <a:rPr lang="en-GB" dirty="0"/>
              <a:t> Cont’d.</a:t>
            </a:r>
          </a:p>
        </p:txBody>
      </p:sp>
      <p:sp>
        <p:nvSpPr>
          <p:cNvPr id="3" name="Content Placeholder 2"/>
          <p:cNvSpPr>
            <a:spLocks noGrp="1"/>
          </p:cNvSpPr>
          <p:nvPr>
            <p:ph idx="1"/>
          </p:nvPr>
        </p:nvSpPr>
        <p:spPr>
          <a:xfrm>
            <a:off x="457200" y="1268760"/>
            <a:ext cx="8229600" cy="5400600"/>
          </a:xfrm>
        </p:spPr>
        <p:txBody>
          <a:bodyPr>
            <a:noAutofit/>
          </a:bodyPr>
          <a:lstStyle/>
          <a:p>
            <a:r>
              <a:rPr lang="en-US" sz="4000" dirty="0"/>
              <a:t>The structure of the seeds may have come about by the evolutionary folding of a leaf-like, ovule-bearing </a:t>
            </a:r>
            <a:r>
              <a:rPr lang="en-US" sz="4000" b="1" dirty="0" err="1"/>
              <a:t>megasporophyll</a:t>
            </a:r>
            <a:r>
              <a:rPr lang="en-US" sz="4000" b="1" dirty="0"/>
              <a:t>.</a:t>
            </a:r>
            <a:endParaRPr lang="en-GB" sz="4000" dirty="0"/>
          </a:p>
          <a:p>
            <a:r>
              <a:rPr lang="en-US" sz="4000" dirty="0"/>
              <a:t>The angiosperms exceed all other vascular plants in range of diversity of the plant body and habitat, and in their utility to mankind.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74638"/>
            <a:ext cx="8003232" cy="706090"/>
          </a:xfrm>
        </p:spPr>
        <p:txBody>
          <a:bodyPr>
            <a:normAutofit fontScale="90000"/>
          </a:bodyPr>
          <a:lstStyle/>
          <a:p>
            <a:br>
              <a:rPr lang="en-GB" dirty="0"/>
            </a:br>
            <a:br>
              <a:rPr lang="en-GB" dirty="0"/>
            </a:br>
            <a:r>
              <a:rPr lang="en-GB" dirty="0"/>
              <a:t>ANGIOSPERMS Cont’d.</a:t>
            </a:r>
          </a:p>
        </p:txBody>
      </p:sp>
      <p:sp>
        <p:nvSpPr>
          <p:cNvPr id="3" name="Content Placeholder 2"/>
          <p:cNvSpPr>
            <a:spLocks noGrp="1"/>
          </p:cNvSpPr>
          <p:nvPr>
            <p:ph idx="1"/>
          </p:nvPr>
        </p:nvSpPr>
        <p:spPr>
          <a:xfrm>
            <a:off x="457200" y="1484784"/>
            <a:ext cx="8229600" cy="5256584"/>
          </a:xfrm>
        </p:spPr>
        <p:txBody>
          <a:bodyPr>
            <a:normAutofit/>
          </a:bodyPr>
          <a:lstStyle/>
          <a:p>
            <a:r>
              <a:rPr lang="en-US" sz="4000" dirty="0"/>
              <a:t>After the angiosperm seed geminates, an extensive period of somatic or vegetative development of the </a:t>
            </a:r>
            <a:r>
              <a:rPr lang="en-US" sz="4000" dirty="0" err="1"/>
              <a:t>sporophyte</a:t>
            </a:r>
            <a:r>
              <a:rPr lang="en-US" sz="4000" dirty="0"/>
              <a:t> follows. </a:t>
            </a:r>
          </a:p>
          <a:p>
            <a:r>
              <a:rPr lang="en-US" sz="4000" dirty="0"/>
              <a:t>This may be terminated by flowering as in annuals (for example, maize) or it may continue during and after flowering, as in perennials.</a:t>
            </a:r>
          </a:p>
          <a:p>
            <a:pPr>
              <a:buNone/>
            </a:pPr>
            <a:endParaRPr lang="en-GB"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20688"/>
          </a:xfrm>
        </p:spPr>
        <p:txBody>
          <a:bodyPr>
            <a:normAutofit/>
          </a:bodyPr>
          <a:lstStyle/>
          <a:p>
            <a:r>
              <a:rPr lang="en-GB" sz="3100" b="1" dirty="0"/>
              <a:t>GROSS MORPHOLOGY OF FLOWERS </a:t>
            </a:r>
            <a:r>
              <a:rPr lang="en-GB" sz="3100" b="1" i="1" dirty="0"/>
              <a:t>Cont’d</a:t>
            </a:r>
          </a:p>
        </p:txBody>
      </p:sp>
      <p:sp>
        <p:nvSpPr>
          <p:cNvPr id="3" name="Content Placeholder 2"/>
          <p:cNvSpPr>
            <a:spLocks noGrp="1"/>
          </p:cNvSpPr>
          <p:nvPr>
            <p:ph idx="1"/>
          </p:nvPr>
        </p:nvSpPr>
        <p:spPr>
          <a:xfrm>
            <a:off x="395536" y="404664"/>
            <a:ext cx="8568952" cy="6336704"/>
          </a:xfrm>
        </p:spPr>
        <p:txBody>
          <a:bodyPr>
            <a:noAutofit/>
          </a:bodyPr>
          <a:lstStyle/>
          <a:p>
            <a:pPr>
              <a:buFont typeface="Wingdings" panose="05000000000000000000" pitchFamily="2" charset="2"/>
              <a:buChar char="ü"/>
            </a:pPr>
            <a:r>
              <a:rPr lang="en-US" sz="4000" dirty="0"/>
              <a:t>The flower is the reproductive structure of the angiosperms, </a:t>
            </a:r>
          </a:p>
          <a:p>
            <a:pPr>
              <a:buFont typeface="Wingdings" panose="05000000000000000000" pitchFamily="2" charset="2"/>
              <a:buChar char="ü"/>
            </a:pPr>
            <a:r>
              <a:rPr lang="en-US" sz="4000" dirty="0"/>
              <a:t>but it is a difficult structure to define in precise enough terms to distinguish it from aggregations of </a:t>
            </a:r>
            <a:r>
              <a:rPr lang="en-US" sz="4000" dirty="0" err="1"/>
              <a:t>microsporophylls</a:t>
            </a:r>
            <a:r>
              <a:rPr lang="en-US" sz="4000" dirty="0"/>
              <a:t> and </a:t>
            </a:r>
            <a:r>
              <a:rPr lang="en-US" sz="4000" dirty="0" err="1"/>
              <a:t>megasporophylls</a:t>
            </a:r>
            <a:r>
              <a:rPr lang="en-US" sz="4000" dirty="0"/>
              <a:t>, </a:t>
            </a:r>
          </a:p>
          <a:p>
            <a:pPr>
              <a:buFont typeface="Wingdings" panose="05000000000000000000" pitchFamily="2" charset="2"/>
              <a:buChar char="ü"/>
            </a:pPr>
            <a:r>
              <a:rPr lang="en-US" sz="4000" dirty="0"/>
              <a:t>which we have called </a:t>
            </a:r>
            <a:r>
              <a:rPr lang="en-US" sz="4000" dirty="0" err="1"/>
              <a:t>strobilli</a:t>
            </a:r>
            <a:r>
              <a:rPr lang="en-US" sz="4000" dirty="0"/>
              <a:t> or cones in gymnosperms and vascular cryptogams. </a:t>
            </a:r>
            <a:endParaRPr lang="en-GB" sz="4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3325</TotalTime>
  <Words>5976</Words>
  <Application>Microsoft Office PowerPoint</Application>
  <PresentationFormat>On-screen Show (4:3)</PresentationFormat>
  <Paragraphs>453</Paragraphs>
  <Slides>184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184</vt:i4>
      </vt:variant>
    </vt:vector>
  </HeadingPairs>
  <TitlesOfParts>
    <vt:vector size="189" baseType="lpstr">
      <vt:lpstr>Arial</vt:lpstr>
      <vt:lpstr>Calibri</vt:lpstr>
      <vt:lpstr>Times New Roman</vt:lpstr>
      <vt:lpstr>Wingdings</vt:lpstr>
      <vt:lpstr>Office Theme</vt:lpstr>
      <vt:lpstr>PowerPoint Presentation</vt:lpstr>
      <vt:lpstr>PowerPoint Presentation</vt:lpstr>
      <vt:lpstr> SUBDIVISION GYMNOSPERMA (THE GYMNOSPERMS) </vt:lpstr>
      <vt:lpstr>PowerPoint Presentation</vt:lpstr>
      <vt:lpstr>PowerPoint Presentation</vt:lpstr>
      <vt:lpstr>PowerPoint Presentation</vt:lpstr>
      <vt:lpstr>CYCAS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PowerPoint Presentation</vt:lpstr>
      <vt:lpstr> </vt:lpstr>
      <vt:lpstr> </vt:lpstr>
      <vt:lpstr>PowerPoint Presentation</vt:lpstr>
      <vt:lpstr> </vt:lpstr>
      <vt:lpstr> </vt:lpstr>
      <vt:lpstr>  </vt:lpstr>
      <vt:lpstr> </vt:lpstr>
      <vt:lpstr> </vt:lpstr>
      <vt:lpstr> POLLINATION AND FERTILIZATION</vt:lpstr>
      <vt:lpstr> </vt:lpstr>
      <vt:lpstr>PowerPoint Presentation</vt:lpstr>
      <vt:lpstr>PowerPoint Presentation</vt:lpstr>
      <vt:lpstr>PowerPoint Presentation</vt:lpstr>
      <vt:lpstr> </vt:lpstr>
      <vt:lpstr>DEVELOPMENT OF THE EMBRYO</vt:lpstr>
      <vt:lpstr> </vt:lpstr>
      <vt:lpstr>SEED</vt:lpstr>
      <vt:lpstr>PowerPoint Presentation</vt:lpstr>
      <vt:lpstr> </vt:lpstr>
      <vt:lpstr>PowerPoint Presentation</vt:lpstr>
      <vt:lpstr>PowerPoint Presentation</vt:lpstr>
      <vt:lpstr>PowerPoint Presentation</vt:lpstr>
      <vt:lpstr> CLASS CONIFEROPSIDA  Order Coniferales - The conifers</vt:lpstr>
      <vt:lpstr>PowerPoint Presentation</vt:lpstr>
      <vt:lpstr>  PINUS – Pine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REPRODUCTION</vt:lpstr>
      <vt:lpstr>PowerPoint Presentation</vt:lpstr>
      <vt:lpstr>  REPRODUCTION Cont’d.</vt:lpstr>
      <vt:lpstr> MALE CONE </vt:lpstr>
      <vt:lpstr>PowerPoint Presentation</vt:lpstr>
      <vt:lpstr>PowerPoint Presentation</vt:lpstr>
      <vt:lpstr>PowerPoint Presentation</vt:lpstr>
      <vt:lpstr>PowerPoint Presentation</vt:lpstr>
      <vt:lpstr> MALE CONE Cont’d.</vt:lpstr>
      <vt:lpstr> FEMALE CONE</vt:lpstr>
      <vt:lpstr>PowerPoint Presentation</vt:lpstr>
      <vt:lpstr>PowerPoint Presentation</vt:lpstr>
      <vt:lpstr>PowerPoint Presentation</vt:lpstr>
      <vt:lpstr>PowerPoint Presentation</vt:lpstr>
      <vt:lpstr> FEMALE CONE Cont’d.</vt:lpstr>
      <vt:lpstr> FEMALE CONE Cont’d.</vt:lpstr>
      <vt:lpstr> FEMALE CONE Cont’d.</vt:lpstr>
      <vt:lpstr> MALE GAMETOPHYTE</vt:lpstr>
      <vt:lpstr>PowerPoint Presentation</vt:lpstr>
      <vt:lpstr>  MALE GAMETOPHYTE Cont’d.</vt:lpstr>
      <vt:lpstr> FEMALE GAMETOPHYTE</vt:lpstr>
      <vt:lpstr>  FEMALE GAMETOPHYTE  Cont’d. </vt:lpstr>
      <vt:lpstr>PowerPoint Presentation</vt:lpstr>
      <vt:lpstr> FEMALE GAMETOPHYTE Cont’d.</vt:lpstr>
      <vt:lpstr> POLLINATION</vt:lpstr>
      <vt:lpstr> POLLINATION  Cont’d.</vt:lpstr>
      <vt:lpstr> POLLINATION Cont’d.</vt:lpstr>
      <vt:lpstr>PowerPoint Presentation</vt:lpstr>
      <vt:lpstr> FERTILIZATION</vt:lpstr>
      <vt:lpstr>PowerPoint Presentation</vt:lpstr>
      <vt:lpstr> FERTILIZATION  Cont’d.</vt:lpstr>
      <vt:lpstr>  FERTILIZATION  Cont’d.</vt:lpstr>
      <vt:lpstr>PowerPoint Presentation</vt:lpstr>
      <vt:lpstr> SEED</vt:lpstr>
      <vt:lpstr>PowerPoint Presentation</vt:lpstr>
      <vt:lpstr> SEED  Cont’d.</vt:lpstr>
      <vt:lpstr> SUBDIVISION ANGIOSPERMA The Angiosperms</vt:lpstr>
      <vt:lpstr> ANGIOSPERMS Cont’d.</vt:lpstr>
      <vt:lpstr>  ANGIOSPERMS Cont’d.</vt:lpstr>
      <vt:lpstr>GROSS MORPHOLOGY OF FLOWERS Cont’d</vt:lpstr>
      <vt:lpstr>GROSS MORPHOLOGY OF FLOWERS Cont’d</vt:lpstr>
      <vt:lpstr> MORPHOLOGY Cont’d.</vt:lpstr>
      <vt:lpstr>PowerPoint Presentation</vt:lpstr>
      <vt:lpstr>PowerPoint Presentation</vt:lpstr>
      <vt:lpstr>PowerPoint Presentation</vt:lpstr>
      <vt:lpstr>PowerPoint Presentation</vt:lpstr>
      <vt:lpstr>PowerPoint Presentation</vt:lpstr>
      <vt:lpstr>PowerPoint Presentation</vt:lpstr>
      <vt:lpstr>  MORPHOLOGY Cont’d.</vt:lpstr>
      <vt:lpstr> MORPHOLOGY Cont’d.</vt:lpstr>
      <vt:lpstr> MORPHOLOGY Cont’d.</vt:lpstr>
      <vt:lpstr>PowerPoint Presentation</vt:lpstr>
      <vt:lpstr> MORPHOLOGY Cont’d.</vt:lpstr>
      <vt:lpstr>PowerPoint Presentation</vt:lpstr>
      <vt:lpstr>PowerPoint Presentation</vt:lpstr>
      <vt:lpstr> MORPHOLOGY Cont’d.</vt:lpstr>
      <vt:lpstr>PowerPoint Presentation</vt:lpstr>
      <vt:lpstr> MORPHOLOGY Cont’d.</vt:lpstr>
      <vt:lpstr> MORPHOLOGY Cont’d.</vt:lpstr>
      <vt:lpstr>PowerPoint Presentation</vt:lpstr>
      <vt:lpstr> MORPHOLOGY Cont’d.</vt:lpstr>
      <vt:lpstr>  MORPHOLOGY Cont’d.</vt:lpstr>
      <vt:lpstr>PowerPoint Presentation</vt:lpstr>
      <vt:lpstr>PowerPoint Presentation</vt:lpstr>
      <vt:lpstr>PowerPoint Presentation</vt:lpstr>
      <vt:lpstr>PowerPoint Presentation</vt:lpstr>
      <vt:lpstr>THE REPRODUCTIVE PROCESS</vt:lpstr>
      <vt:lpstr> REPRODUCTIVE PROCESS Cont’d. </vt:lpstr>
      <vt:lpstr>PowerPoint Presentation</vt:lpstr>
      <vt:lpstr> REPRODUCTIVE PROCESS Cont’d.   </vt:lpstr>
      <vt:lpstr> REPRODUCTIVE PROCESS Cont’d. </vt:lpstr>
      <vt:lpstr> REPRODUCTIVE PROCESS Cont’d</vt:lpstr>
      <vt:lpstr> REPRODUCTIVE PROCESS Cont’d</vt:lpstr>
      <vt:lpstr> REPRODUCTIVE PROCESS Cont’d. </vt:lpstr>
      <vt:lpstr>PowerPoint Presentation</vt:lpstr>
      <vt:lpstr> REPRODUCTIVE PROCESS Cont’d. </vt:lpstr>
      <vt:lpstr> REPRODUCTIVE PROCESS Cont’d. </vt:lpstr>
      <vt:lpstr>PowerPoint Presentation</vt:lpstr>
      <vt:lpstr>  REPRODUCTIVE PROCESS Cont’d. </vt:lpstr>
      <vt:lpstr>  REPRODUCTIVE PROCESS Cont’d. </vt:lpstr>
      <vt:lpstr> REPRODUCTIVE PROCESS Cont’d. </vt:lpstr>
      <vt:lpstr> REPRODUCTIVE PROCESS Cont’d.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POLLINATION AND FERTILIZATION</vt:lpstr>
      <vt:lpstr> POLLINATION AND FERTILIZATION Cont’d.</vt:lpstr>
      <vt:lpstr> POLLINATION AND FERTILIZATION Cont’d.</vt:lpstr>
      <vt:lpstr>PowerPoint Presentation</vt:lpstr>
      <vt:lpstr> POLLINATION AND FERTILIZATION Cont’d.</vt:lpstr>
      <vt:lpstr>POLLINATION AND FERTILIZATION Cont’d.</vt:lpstr>
      <vt:lpstr>POLLINATION AND FERTILIZATION Cont’d.</vt:lpstr>
      <vt:lpstr>POLLINATION AND FERTILIZATION Cont’d.</vt:lpstr>
      <vt:lpstr>POLLINATION AND FERTILIZATION Cont’d.</vt:lpstr>
      <vt:lpstr>DIFFERENCES BETWEEN GYMNOSPERMS AND ANGIOSPERMS</vt:lpstr>
      <vt:lpstr>DIFFERENCES BETWEEN GYMNOSPERMS AND ANGIOSPERMS Cont’d</vt:lpstr>
      <vt:lpstr>DIFFERENCES BETWEEN GYMNOSPERMS AND ANGIOSPERMS Cont’d</vt:lpstr>
      <vt:lpstr>DIFFERENCES Cont’d.</vt:lpstr>
      <vt:lpstr>DIFFERENCES Cont’d.</vt:lpstr>
      <vt:lpstr>DIFFERENCES Cont’d. </vt:lpstr>
      <vt:lpstr> DIFFERENCES Cont’d.</vt:lpstr>
      <vt:lpstr>DIFFERENCES Cont’d.</vt:lpstr>
      <vt:lpstr>DIFFERENCES Cont’d. </vt:lpstr>
      <vt:lpstr>DIFFERENCES Cont’d. </vt:lpstr>
      <vt:lpstr>DIFFERENCES Cont’d.</vt:lpstr>
      <vt:lpstr>   DEVELOPMENT OF THE SEED IN GYMNOSPERMS </vt:lpstr>
      <vt:lpstr>   DEVELOPMENT OF THE SEED Cont’d.</vt:lpstr>
      <vt:lpstr> DEVELOPMENT OF THE SEED Cont’d.</vt:lpstr>
      <vt:lpstr> DEVELOPMENT OF THE SEED Cont’d. </vt:lpstr>
      <vt:lpstr>  DEVELOPMENT OF THE SEED Cont’d.</vt:lpstr>
      <vt:lpstr> DEVELOPMENT OF THE SEED Cont’d.</vt:lpstr>
      <vt:lpstr> SIGNIFICANCE (FUNCTIONS) OF THE SEED </vt:lpstr>
      <vt:lpstr>PowerPoint Presentation</vt:lpstr>
      <vt:lpstr>SIGNIFICANCE OF THE SEED Cont’d.</vt:lpstr>
      <vt:lpstr> SIGNIFICANCE Cont’d</vt:lpstr>
      <vt:lpstr>SOME DIFFERENCES BETWEEN MONOCOTS AND DICOTS</vt:lpstr>
      <vt:lpstr>  DIFFERENCES BETWEEN MONOCOTS AND DICOTS Cont’d </vt:lpstr>
      <vt:lpstr>    </vt:lpstr>
      <vt:lpstr> PALYNOLOGY </vt:lpstr>
      <vt:lpstr>PowerPoint Presentation</vt:lpstr>
      <vt:lpstr> PALYNOLOGY Cont’d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DIVISION SPERMATOPHYTA</dc:title>
  <dc:creator>Mr. Apetorgbor</dc:creator>
  <cp:lastModifiedBy>Mr Alfred Apetorgbor</cp:lastModifiedBy>
  <cp:revision>290</cp:revision>
  <dcterms:created xsi:type="dcterms:W3CDTF">2017-11-10T12:10:33Z</dcterms:created>
  <dcterms:modified xsi:type="dcterms:W3CDTF">2021-04-06T15:04:41Z</dcterms:modified>
</cp:coreProperties>
</file>